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1" r:id="rId2"/>
    <p:sldMasterId id="2147483673" r:id="rId3"/>
    <p:sldMasterId id="2147483685" r:id="rId4"/>
    <p:sldMasterId id="2147483697" r:id="rId5"/>
    <p:sldMasterId id="2147483715" r:id="rId6"/>
  </p:sldMasterIdLst>
  <p:notesMasterIdLst>
    <p:notesMasterId r:id="rId47"/>
  </p:notesMasterIdLst>
  <p:sldIdLst>
    <p:sldId id="471" r:id="rId7"/>
    <p:sldId id="472" r:id="rId8"/>
    <p:sldId id="473" r:id="rId9"/>
    <p:sldId id="474" r:id="rId10"/>
    <p:sldId id="438" r:id="rId11"/>
    <p:sldId id="440" r:id="rId12"/>
    <p:sldId id="443" r:id="rId13"/>
    <p:sldId id="446" r:id="rId14"/>
    <p:sldId id="417" r:id="rId15"/>
    <p:sldId id="450" r:id="rId16"/>
    <p:sldId id="451" r:id="rId17"/>
    <p:sldId id="452" r:id="rId18"/>
    <p:sldId id="453" r:id="rId19"/>
    <p:sldId id="455" r:id="rId20"/>
    <p:sldId id="456" r:id="rId21"/>
    <p:sldId id="457" r:id="rId22"/>
    <p:sldId id="458" r:id="rId23"/>
    <p:sldId id="459" r:id="rId24"/>
    <p:sldId id="460" r:id="rId25"/>
    <p:sldId id="461" r:id="rId26"/>
    <p:sldId id="462" r:id="rId27"/>
    <p:sldId id="463" r:id="rId28"/>
    <p:sldId id="464" r:id="rId29"/>
    <p:sldId id="465" r:id="rId30"/>
    <p:sldId id="475" r:id="rId31"/>
    <p:sldId id="476" r:id="rId32"/>
    <p:sldId id="477" r:id="rId33"/>
    <p:sldId id="479" r:id="rId34"/>
    <p:sldId id="480" r:id="rId35"/>
    <p:sldId id="483" r:id="rId36"/>
    <p:sldId id="481" r:id="rId37"/>
    <p:sldId id="447" r:id="rId38"/>
    <p:sldId id="441" r:id="rId39"/>
    <p:sldId id="454" r:id="rId40"/>
    <p:sldId id="444" r:id="rId41"/>
    <p:sldId id="442" r:id="rId42"/>
    <p:sldId id="445" r:id="rId43"/>
    <p:sldId id="439" r:id="rId44"/>
    <p:sldId id="482" r:id="rId45"/>
    <p:sldId id="478"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3"/>
    <a:srgbClr val="000099"/>
    <a:srgbClr val="0099CC"/>
    <a:srgbClr val="003399"/>
    <a:srgbClr val="000000"/>
    <a:srgbClr val="003BB0"/>
    <a:srgbClr val="CC6600"/>
    <a:srgbClr val="CC3300"/>
    <a:srgbClr val="5F5F5F"/>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80" d="100"/>
          <a:sy n="80" d="100"/>
        </p:scale>
        <p:origin x="1522" y="149"/>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8FA26F-0829-43F9-B76E-C5ABCA638063}" type="datetimeFigureOut">
              <a:rPr lang="en-US" smtClean="0"/>
              <a:t>7/9/2015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997CD6-3EDC-43A1-BFE6-556DB01E9DE7}" type="slidenum">
              <a:rPr lang="en-US" smtClean="0"/>
              <a:t>‹#›</a:t>
            </a:fld>
            <a:endParaRPr lang="en-US"/>
          </a:p>
        </p:txBody>
      </p:sp>
    </p:spTree>
    <p:extLst>
      <p:ext uri="{BB962C8B-B14F-4D97-AF65-F5344CB8AC3E}">
        <p14:creationId xmlns:p14="http://schemas.microsoft.com/office/powerpoint/2010/main" val="2485865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E3F99-2246-4C7F-82AD-6D3862C709E6}"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049362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E3F99-2246-4C7F-82AD-6D3862C709E6}"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18658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E3F99-2246-4C7F-82AD-6D3862C709E6}"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663673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E3F99-2246-4C7F-82AD-6D3862C709E6}"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664301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E3F99-2246-4C7F-82AD-6D3862C709E6}"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611088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784225"/>
          </a:xfrm>
        </p:spPr>
        <p:txBody>
          <a:bodyPr>
            <a:normAutofit/>
          </a:bodyPr>
          <a:lstStyle>
            <a:lvl1pPr>
              <a:defRPr sz="3600" baseline="0">
                <a:solidFill>
                  <a:srgbClr val="FF0000"/>
                </a:solidFill>
                <a:latin typeface="Arial" pitchFamily="34" charset="0"/>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p>
            <a:fld id="{2891699C-8D92-4698-B9F7-811D6F975B36}" type="datetime1">
              <a:rPr lang="en-US" smtClean="0"/>
              <a:t>7/9/2015</a:t>
            </a:fld>
            <a:endParaRPr lang="en-US"/>
          </a:p>
        </p:txBody>
      </p:sp>
      <p:sp>
        <p:nvSpPr>
          <p:cNvPr id="5" name="Footer Placeholder 4"/>
          <p:cNvSpPr>
            <a:spLocks noGrp="1"/>
          </p:cNvSpPr>
          <p:nvPr>
            <p:ph type="ftr" sz="quarter" idx="11"/>
          </p:nvPr>
        </p:nvSpPr>
        <p:spPr/>
        <p:txBody>
          <a:bodyPr/>
          <a:lstStyle/>
          <a:p>
            <a:r>
              <a:rPr lang="en-US" smtClean="0"/>
              <a:t>C.Woody, EIC R&amp;D Committee Meeting, 7/9/15</a:t>
            </a:r>
            <a:endParaRPr lang="en-US" dirty="0"/>
          </a:p>
        </p:txBody>
      </p:sp>
      <p:sp>
        <p:nvSpPr>
          <p:cNvPr id="6" name="Slide Number Placeholder 5"/>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64128577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848DE2-6AB0-4598-955F-58AE4EABBC88}" type="datetime1">
              <a:rPr lang="en-US" smtClean="0"/>
              <a:t>7/9/2015</a:t>
            </a:fld>
            <a:endParaRPr lang="en-US"/>
          </a:p>
        </p:txBody>
      </p:sp>
      <p:sp>
        <p:nvSpPr>
          <p:cNvPr id="5" name="Footer Placeholder 4"/>
          <p:cNvSpPr>
            <a:spLocks noGrp="1"/>
          </p:cNvSpPr>
          <p:nvPr>
            <p:ph type="ftr" sz="quarter" idx="11"/>
          </p:nvPr>
        </p:nvSpPr>
        <p:spPr/>
        <p:txBody>
          <a:bodyPr/>
          <a:lstStyle/>
          <a:p>
            <a:r>
              <a:rPr lang="en-US" smtClean="0"/>
              <a:t>C.Woody, EIC R&amp;D Committee Meeting, 7/9/15</a:t>
            </a:r>
            <a:endParaRPr lang="en-US" dirty="0"/>
          </a:p>
        </p:txBody>
      </p:sp>
      <p:sp>
        <p:nvSpPr>
          <p:cNvPr id="6" name="Slide Number Placeholder 5"/>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867554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834F76-4A21-4F70-9EE8-9653F4993062}" type="datetime1">
              <a:rPr lang="en-US" smtClean="0"/>
              <a:t>7/9/2015</a:t>
            </a:fld>
            <a:endParaRPr lang="en-US"/>
          </a:p>
        </p:txBody>
      </p:sp>
      <p:sp>
        <p:nvSpPr>
          <p:cNvPr id="5" name="Footer Placeholder 4"/>
          <p:cNvSpPr>
            <a:spLocks noGrp="1"/>
          </p:cNvSpPr>
          <p:nvPr>
            <p:ph type="ftr" sz="quarter" idx="11"/>
          </p:nvPr>
        </p:nvSpPr>
        <p:spPr/>
        <p:txBody>
          <a:bodyPr/>
          <a:lstStyle/>
          <a:p>
            <a:r>
              <a:rPr lang="en-US" smtClean="0"/>
              <a:t>C.Woody, EIC R&amp;D Committee Meeting, 7/9/15</a:t>
            </a:r>
            <a:endParaRPr lang="en-US" dirty="0"/>
          </a:p>
        </p:txBody>
      </p:sp>
      <p:sp>
        <p:nvSpPr>
          <p:cNvPr id="6" name="Slide Number Placeholder 5"/>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70553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chor="ctr" anchorCtr="0"/>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C62AE713-3E61-430B-B96E-18C2548BDDC2}" type="datetime1">
              <a:rPr lang="en-US" smtClean="0"/>
              <a:t>7/9/2015</a:t>
            </a:fld>
            <a:endParaRPr lang="en-US"/>
          </a:p>
        </p:txBody>
      </p:sp>
      <p:sp>
        <p:nvSpPr>
          <p:cNvPr id="4" name="Footer Placeholder 3"/>
          <p:cNvSpPr>
            <a:spLocks noGrp="1"/>
          </p:cNvSpPr>
          <p:nvPr>
            <p:ph type="ftr" sz="quarter" idx="11"/>
          </p:nvPr>
        </p:nvSpPr>
        <p:spPr/>
        <p:txBody>
          <a:bodyPr/>
          <a:lstStyle/>
          <a:p>
            <a:r>
              <a:rPr lang="en-US" smtClean="0"/>
              <a:t>C.Woody, EIC R&amp;D Committee Meeting, 7/9/15</a:t>
            </a:r>
            <a:endParaRPr lang="en-US" dirty="0"/>
          </a:p>
        </p:txBody>
      </p:sp>
      <p:sp>
        <p:nvSpPr>
          <p:cNvPr id="5" name="Slide Number Placeholder 4"/>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29280003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D73C6C2-C050-4983-BDEC-44E0C328265D}" type="datetime1">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3493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15A367-BFD5-43F1-AAB9-5F54F4E20DC8}" type="datetime1">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8978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6096B6-EB50-43A0-952B-2BAACE98504C}" type="datetime1">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64259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D6B6E9-DC32-4289-BE73-57F4EEF72CA2}" type="datetime1">
              <a:rPr lang="en-US" smtClean="0">
                <a:solidFill>
                  <a:prstClr val="black">
                    <a:tint val="75000"/>
                  </a:prstClr>
                </a:solidFill>
              </a:rPr>
              <a:pPr/>
              <a:t>7/9/2015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608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648586-C77E-4057-A121-9DF8F2C3CD1A}" type="datetime1">
              <a:rPr lang="en-US" smtClean="0">
                <a:solidFill>
                  <a:prstClr val="black">
                    <a:tint val="75000"/>
                  </a:prstClr>
                </a:solidFill>
              </a:rPr>
              <a:pPr/>
              <a:t>7/9/2015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4926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91ABA4-E3E9-42E7-A324-CBE3EACAEB33}" type="datetime1">
              <a:rPr lang="en-US" smtClean="0">
                <a:solidFill>
                  <a:prstClr val="black">
                    <a:tint val="75000"/>
                  </a:prstClr>
                </a:solidFill>
              </a:rPr>
              <a:pPr/>
              <a:t>7/9/2015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8104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54F9FA-5C67-41E3-947A-EB1518335CAA}" type="datetime1">
              <a:rPr lang="en-US" smtClean="0">
                <a:solidFill>
                  <a:prstClr val="black">
                    <a:tint val="75000"/>
                  </a:prstClr>
                </a:solidFill>
              </a:rPr>
              <a:pPr/>
              <a:t>7/9/2015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36598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42A6D9B6-ADBD-44A2-B350-B1FF148AFD32}" type="datetime1">
              <a:rPr lang="en-US" smtClean="0"/>
              <a:t>7/9/2015</a:t>
            </a:fld>
            <a:endParaRPr lang="en-US"/>
          </a:p>
        </p:txBody>
      </p:sp>
      <p:sp>
        <p:nvSpPr>
          <p:cNvPr id="5" name="Footer Placeholder 4"/>
          <p:cNvSpPr>
            <a:spLocks noGrp="1"/>
          </p:cNvSpPr>
          <p:nvPr>
            <p:ph type="ftr" sz="quarter" idx="11"/>
          </p:nvPr>
        </p:nvSpPr>
        <p:spPr>
          <a:xfrm>
            <a:off x="2743200" y="6537325"/>
            <a:ext cx="3429000" cy="244475"/>
          </a:xfrm>
        </p:spPr>
        <p:txBody>
          <a:bodyPr/>
          <a:lstStyle>
            <a:lvl1pPr>
              <a:defRPr sz="1100" baseline="0">
                <a:solidFill>
                  <a:schemeClr val="tx2">
                    <a:lumMod val="60000"/>
                    <a:lumOff val="40000"/>
                  </a:schemeClr>
                </a:solidFill>
                <a:latin typeface="Arial Narrow" pitchFamily="34" charset="0"/>
              </a:defRPr>
            </a:lvl1pPr>
          </a:lstStyle>
          <a:p>
            <a:r>
              <a:rPr lang="en-US" smtClean="0"/>
              <a:t>C.Woody, EIC R&amp;D Committee Meeting, 7/9/15</a:t>
            </a:r>
            <a:endParaRPr lang="en-US" dirty="0"/>
          </a:p>
        </p:txBody>
      </p:sp>
      <p:sp>
        <p:nvSpPr>
          <p:cNvPr id="6" name="Slide Number Placeholder 5"/>
          <p:cNvSpPr>
            <a:spLocks noGrp="1"/>
          </p:cNvSpPr>
          <p:nvPr>
            <p:ph type="sldNum" sz="quarter" idx="12"/>
          </p:nvPr>
        </p:nvSpPr>
        <p:spPr>
          <a:xfrm>
            <a:off x="6858000" y="6553200"/>
            <a:ext cx="2133600" cy="228600"/>
          </a:xfrm>
        </p:spPr>
        <p:txBody>
          <a:bodyPr/>
          <a:lstStyle>
            <a:lvl1pPr>
              <a:defRPr sz="1100" baseline="0">
                <a:solidFill>
                  <a:schemeClr val="tx2">
                    <a:lumMod val="60000"/>
                    <a:lumOff val="40000"/>
                  </a:schemeClr>
                </a:solidFill>
                <a:latin typeface="Arial Narrow" pitchFamily="34" charset="0"/>
              </a:defRPr>
            </a:lvl1pPr>
          </a:lstStyle>
          <a:p>
            <a:fld id="{59EA4CFA-C3DC-4ADB-8A77-9C015038EFD0}" type="slidenum">
              <a:rPr lang="en-US" smtClean="0"/>
              <a:pPr/>
              <a:t>‹#›</a:t>
            </a:fld>
            <a:endParaRPr lang="en-US" dirty="0"/>
          </a:p>
        </p:txBody>
      </p:sp>
    </p:spTree>
    <p:extLst>
      <p:ext uri="{BB962C8B-B14F-4D97-AF65-F5344CB8AC3E}">
        <p14:creationId xmlns:p14="http://schemas.microsoft.com/office/powerpoint/2010/main" val="103590491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C2F679-588F-4E3A-9629-0428AB8A5463}" type="datetime1">
              <a:rPr lang="en-US" smtClean="0">
                <a:solidFill>
                  <a:prstClr val="black">
                    <a:tint val="75000"/>
                  </a:prstClr>
                </a:solidFill>
              </a:rPr>
              <a:pPr/>
              <a:t>7/9/2015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32434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45EFD2-5F1D-4D2F-B5F1-35EA853A72EC}" type="datetime1">
              <a:rPr lang="en-US" smtClean="0">
                <a:solidFill>
                  <a:prstClr val="black">
                    <a:tint val="75000"/>
                  </a:prstClr>
                </a:solidFill>
              </a:rPr>
              <a:pPr/>
              <a:t>7/9/2015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5619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006A55-C843-4552-9E59-FB82E5AC572B}" type="datetime1">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34539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3DE697-08AD-44DC-B322-C8C8ECC087BA}" type="datetime1">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388781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07252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9215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4272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09689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40511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0753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7C1226-28A1-4562-A542-7B37BF897148}" type="datetime1">
              <a:rPr lang="en-US" smtClean="0"/>
              <a:t>7/9/2015</a:t>
            </a:fld>
            <a:endParaRPr lang="en-US"/>
          </a:p>
        </p:txBody>
      </p:sp>
      <p:sp>
        <p:nvSpPr>
          <p:cNvPr id="5" name="Footer Placeholder 4"/>
          <p:cNvSpPr>
            <a:spLocks noGrp="1"/>
          </p:cNvSpPr>
          <p:nvPr>
            <p:ph type="ftr" sz="quarter" idx="11"/>
          </p:nvPr>
        </p:nvSpPr>
        <p:spPr/>
        <p:txBody>
          <a:bodyPr/>
          <a:lstStyle/>
          <a:p>
            <a:r>
              <a:rPr lang="en-US" smtClean="0"/>
              <a:t>C.Woody, EIC R&amp;D Committee Meeting, 7/9/15</a:t>
            </a:r>
            <a:endParaRPr lang="en-US" dirty="0"/>
          </a:p>
        </p:txBody>
      </p:sp>
      <p:sp>
        <p:nvSpPr>
          <p:cNvPr id="6" name="Slide Number Placeholder 5"/>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42664052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90700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805609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40975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98562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7/1/2015</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18119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16110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46950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87398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39329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7357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64223B9-F2A8-469A-AEAE-7BC7B0479BDB}" type="datetime1">
              <a:rPr lang="en-US" smtClean="0"/>
              <a:t>7/9/2015</a:t>
            </a:fld>
            <a:endParaRPr lang="en-US"/>
          </a:p>
        </p:txBody>
      </p:sp>
      <p:sp>
        <p:nvSpPr>
          <p:cNvPr id="6" name="Footer Placeholder 5"/>
          <p:cNvSpPr>
            <a:spLocks noGrp="1"/>
          </p:cNvSpPr>
          <p:nvPr>
            <p:ph type="ftr" sz="quarter" idx="11"/>
          </p:nvPr>
        </p:nvSpPr>
        <p:spPr/>
        <p:txBody>
          <a:bodyPr/>
          <a:lstStyle/>
          <a:p>
            <a:r>
              <a:rPr lang="en-US" smtClean="0"/>
              <a:t>C.Woody, EIC R&amp;D Committee Meeting, 7/9/15</a:t>
            </a:r>
            <a:endParaRPr lang="en-US" dirty="0"/>
          </a:p>
        </p:txBody>
      </p:sp>
      <p:sp>
        <p:nvSpPr>
          <p:cNvPr id="7" name="Slide Number Placeholder 6"/>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6722951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27199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77626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89511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77510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59822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13249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409575" y="-4763"/>
            <a:ext cx="3761184"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196301" y="1380069"/>
            <a:ext cx="6430967" cy="2616199"/>
          </a:xfrm>
        </p:spPr>
        <p:txBody>
          <a:bodyPr anchor="b">
            <a:normAutofit/>
          </a:bodyPr>
          <a:lstStyle>
            <a:lvl1pPr algn="r">
              <a:defRPr sz="45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386533" y="3996267"/>
            <a:ext cx="5240734" cy="1388534"/>
          </a:xfrm>
        </p:spPr>
        <p:txBody>
          <a:bodyPr anchor="t">
            <a:normAutofit/>
          </a:bodyPr>
          <a:lstStyle>
            <a:lvl1pPr marL="0" indent="0" algn="r">
              <a:buNone/>
              <a:defRPr sz="1575">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a:xfrm>
            <a:off x="3999309" y="5883276"/>
            <a:ext cx="3243033" cy="365125"/>
          </a:xfrm>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563052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13233" y="76201"/>
            <a:ext cx="7514035" cy="897467"/>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1113233" y="1041401"/>
            <a:ext cx="7514035" cy="4749800"/>
          </a:xfrm>
        </p:spPr>
        <p:txBody>
          <a:bodyPr ancho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7572542" y="6425143"/>
            <a:ext cx="857250" cy="365125"/>
          </a:xfrm>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a:xfrm>
            <a:off x="2202260" y="6425143"/>
            <a:ext cx="5313133" cy="365125"/>
          </a:xfrm>
        </p:spPr>
        <p:txBody>
          <a:bodyPr/>
          <a:lstStyle/>
          <a:p>
            <a:r>
              <a:rPr lang="en-US" dirty="0" smtClean="0">
                <a:solidFill>
                  <a:prstClr val="black"/>
                </a:solidFill>
              </a:rPr>
              <a:t>RD6  -- TK Hemmick presenting.</a:t>
            </a:r>
            <a:endParaRPr lang="en-US" dirty="0">
              <a:solidFill>
                <a:prstClr val="black"/>
              </a:solidFill>
            </a:endParaRPr>
          </a:p>
        </p:txBody>
      </p:sp>
      <p:sp>
        <p:nvSpPr>
          <p:cNvPr id="6" name="Slide Number Placeholder 5"/>
          <p:cNvSpPr>
            <a:spLocks noGrp="1"/>
          </p:cNvSpPr>
          <p:nvPr>
            <p:ph type="sldNum" sz="quarter" idx="12"/>
          </p:nvPr>
        </p:nvSpPr>
        <p:spPr>
          <a:xfrm>
            <a:off x="8486943" y="6408999"/>
            <a:ext cx="413375" cy="365125"/>
          </a:xfrm>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9867741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9210" y="2666999"/>
            <a:ext cx="6698060" cy="2110382"/>
          </a:xfrm>
        </p:spPr>
        <p:txBody>
          <a:bodyPr anchor="b"/>
          <a:lstStyle>
            <a:lvl1pPr algn="r">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29209" y="4777381"/>
            <a:ext cx="6698061" cy="860400"/>
          </a:xfrm>
        </p:spPr>
        <p:txBody>
          <a:bodyPr anchor="t">
            <a:normAutofit/>
          </a:bodyPr>
          <a:lstStyle>
            <a:lvl1pPr marL="0" indent="0" algn="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6918058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13234" y="685801"/>
            <a:ext cx="7514035"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13235" y="2667000"/>
            <a:ext cx="3671291" cy="3124201"/>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55975" y="2667000"/>
            <a:ext cx="3671292" cy="3124200"/>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794745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2CB86E-3C86-4A74-9E51-4F91617AFA9C}" type="datetime1">
              <a:rPr lang="en-US" smtClean="0"/>
              <a:t>7/9/2015</a:t>
            </a:fld>
            <a:endParaRPr lang="en-US"/>
          </a:p>
        </p:txBody>
      </p:sp>
      <p:sp>
        <p:nvSpPr>
          <p:cNvPr id="8" name="Footer Placeholder 7"/>
          <p:cNvSpPr>
            <a:spLocks noGrp="1"/>
          </p:cNvSpPr>
          <p:nvPr>
            <p:ph type="ftr" sz="quarter" idx="11"/>
          </p:nvPr>
        </p:nvSpPr>
        <p:spPr/>
        <p:txBody>
          <a:bodyPr/>
          <a:lstStyle/>
          <a:p>
            <a:r>
              <a:rPr lang="en-US" smtClean="0"/>
              <a:t>C.Woody, EIC R&amp;D Committee Meeting, 7/9/15</a:t>
            </a:r>
            <a:endParaRPr lang="en-US" dirty="0"/>
          </a:p>
        </p:txBody>
      </p:sp>
      <p:sp>
        <p:nvSpPr>
          <p:cNvPr id="9" name="Slide Number Placeholder 8"/>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15718008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329134" y="2658533"/>
            <a:ext cx="3455391" cy="576262"/>
          </a:xfrm>
        </p:spPr>
        <p:txBody>
          <a:bodyPr anchor="b">
            <a:noAutofit/>
          </a:bodyPr>
          <a:lstStyle>
            <a:lvl1pPr marL="0" indent="0">
              <a:buNone/>
              <a:defRPr sz="2100" b="0">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113233" y="3335337"/>
            <a:ext cx="3671292" cy="2455862"/>
          </a:xfrm>
        </p:spPr>
        <p:txBody>
          <a:bodyPr anchor="t">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60366" y="2667000"/>
            <a:ext cx="3466903" cy="576262"/>
          </a:xfrm>
        </p:spPr>
        <p:txBody>
          <a:bodyPr anchor="b">
            <a:noAutofit/>
          </a:bodyPr>
          <a:lstStyle>
            <a:lvl1pPr marL="0" indent="0">
              <a:buNone/>
              <a:defRPr sz="2100" b="0">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955975" y="3335337"/>
            <a:ext cx="3671292" cy="2455862"/>
          </a:xfrm>
        </p:spPr>
        <p:txBody>
          <a:bodyPr anchor="t">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8" name="Footer Placeholder 7"/>
          <p:cNvSpPr>
            <a:spLocks noGrp="1"/>
          </p:cNvSpPr>
          <p:nvPr>
            <p:ph type="ftr" sz="quarter" idx="11"/>
          </p:nvPr>
        </p:nvSpPr>
        <p:spPr/>
        <p:txBody>
          <a:bodyPr/>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832694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4" name="Footer Placeholder 3"/>
          <p:cNvSpPr>
            <a:spLocks noGrp="1"/>
          </p:cNvSpPr>
          <p:nvPr>
            <p:ph type="ftr" sz="quarter" idx="11"/>
          </p:nvPr>
        </p:nvSpPr>
        <p:spPr/>
        <p:txBody>
          <a:bodyPr/>
          <a:lstStyle/>
          <a:p>
            <a:endParaRPr lang="en-US" dirty="0">
              <a:solidFill>
                <a:prstClr val="black"/>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8403437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3" name="Footer Placeholder 2"/>
          <p:cNvSpPr>
            <a:spLocks noGrp="1"/>
          </p:cNvSpPr>
          <p:nvPr>
            <p:ph type="ftr" sz="quarter" idx="11"/>
          </p:nvPr>
        </p:nvSpPr>
        <p:spPr/>
        <p:txBody>
          <a:bodyPr/>
          <a:lstStyle/>
          <a:p>
            <a:endParaRPr lang="en-US" dirty="0">
              <a:solidFill>
                <a:prstClr val="black"/>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7665846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234" y="1600200"/>
            <a:ext cx="2661841" cy="1371600"/>
          </a:xfrm>
        </p:spPr>
        <p:txBody>
          <a:bodyPr anchor="b">
            <a:normAutofit/>
          </a:bodyPr>
          <a:lstStyle>
            <a:lvl1pPr algn="ctr">
              <a:defRPr sz="1800" b="0"/>
            </a:lvl1pPr>
          </a:lstStyle>
          <a:p>
            <a:r>
              <a:rPr lang="en-US" smtClean="0"/>
              <a:t>Click to edit Master title style</a:t>
            </a:r>
            <a:endParaRPr lang="en-US" dirty="0"/>
          </a:p>
        </p:txBody>
      </p:sp>
      <p:sp>
        <p:nvSpPr>
          <p:cNvPr id="3" name="Content Placeholder 2"/>
          <p:cNvSpPr>
            <a:spLocks noGrp="1"/>
          </p:cNvSpPr>
          <p:nvPr>
            <p:ph idx="1"/>
          </p:nvPr>
        </p:nvSpPr>
        <p:spPr>
          <a:xfrm>
            <a:off x="3946525" y="685800"/>
            <a:ext cx="4680743" cy="5105401"/>
          </a:xfrm>
        </p:spPr>
        <p:txBody>
          <a:bodyPr anchor="ct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13234" y="2971800"/>
            <a:ext cx="2661841" cy="1828800"/>
          </a:xfrm>
        </p:spPr>
        <p:txBody>
          <a:bodyPr>
            <a:normAutofit/>
          </a:bodyPr>
          <a:lstStyle>
            <a:lvl1pPr marL="0" indent="0" algn="ctr">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8286212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043" y="1752599"/>
            <a:ext cx="4069619" cy="1371600"/>
          </a:xfrm>
        </p:spPr>
        <p:txBody>
          <a:bodyPr anchor="b">
            <a:normAutofit/>
          </a:bodyPr>
          <a:lstStyle>
            <a:lvl1pPr algn="ctr">
              <a:defRPr sz="21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5696011" y="914400"/>
            <a:ext cx="246073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112043" y="3124199"/>
            <a:ext cx="4069619" cy="1828800"/>
          </a:xfrm>
        </p:spPr>
        <p:txBody>
          <a:bodyPr>
            <a:normAutofit/>
          </a:bodyPr>
          <a:lstStyle>
            <a:lvl1pPr marL="0" indent="0" algn="ctr">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7882870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234" y="4732865"/>
            <a:ext cx="7514033" cy="566738"/>
          </a:xfrm>
        </p:spPr>
        <p:txBody>
          <a:bodyPr anchor="b">
            <a:normAutofit/>
          </a:bodyPr>
          <a:lstStyle>
            <a:lvl1pPr algn="ctr">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789509" y="932112"/>
            <a:ext cx="6169458"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113234" y="5299603"/>
            <a:ext cx="7514033" cy="493712"/>
          </a:xfrm>
        </p:spPr>
        <p:txBody>
          <a:bodyPr>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412568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235" y="685800"/>
            <a:ext cx="7514033" cy="3048000"/>
          </a:xfrm>
        </p:spPr>
        <p:txBody>
          <a:bodyPr anchor="ctr">
            <a:normAutofit/>
          </a:bodyPr>
          <a:lstStyle>
            <a:lvl1pPr algn="ctr">
              <a:defRPr sz="2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13234" y="4343400"/>
            <a:ext cx="7514035" cy="1447800"/>
          </a:xfrm>
        </p:spPr>
        <p:txBody>
          <a:bodyPr anchor="ctr">
            <a:normAutofit/>
          </a:bodyPr>
          <a:lstStyle>
            <a:lvl1pPr marL="0" indent="0" algn="ct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749637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198959" y="863023"/>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342900"/>
            <a:r>
              <a:rPr lang="en-US" sz="6000" dirty="0">
                <a:solidFill>
                  <a:prstClr val="black"/>
                </a:solidFill>
                <a:effectLst/>
              </a:rPr>
              <a:t>“</a:t>
            </a:r>
          </a:p>
        </p:txBody>
      </p:sp>
      <p:sp>
        <p:nvSpPr>
          <p:cNvPr id="15" name="TextBox 14"/>
          <p:cNvSpPr txBox="1"/>
          <p:nvPr/>
        </p:nvSpPr>
        <p:spPr>
          <a:xfrm>
            <a:off x="8170069" y="2819399"/>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342900"/>
            <a:r>
              <a:rPr lang="en-US" sz="6000" dirty="0">
                <a:solidFill>
                  <a:prstClr val="black"/>
                </a:solidFill>
                <a:effectLst/>
              </a:rPr>
              <a:t>”</a:t>
            </a:r>
          </a:p>
        </p:txBody>
      </p:sp>
      <p:sp>
        <p:nvSpPr>
          <p:cNvPr id="2" name="Title 1"/>
          <p:cNvSpPr>
            <a:spLocks noGrp="1"/>
          </p:cNvSpPr>
          <p:nvPr>
            <p:ph type="title"/>
          </p:nvPr>
        </p:nvSpPr>
        <p:spPr>
          <a:xfrm>
            <a:off x="1656159" y="685801"/>
            <a:ext cx="6742509" cy="2743199"/>
          </a:xfrm>
        </p:spPr>
        <p:txBody>
          <a:bodyPr anchor="ctr">
            <a:normAutofit/>
          </a:bodyPr>
          <a:lstStyle>
            <a:lvl1pPr algn="ctr">
              <a:defRPr sz="24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827609" y="3428999"/>
            <a:ext cx="6399611" cy="381000"/>
          </a:xfrm>
        </p:spPr>
        <p:txBody>
          <a:bodyPr anchor="ctr">
            <a:normAutofit/>
          </a:bodyPr>
          <a:lstStyle>
            <a:lvl1pPr marL="0" indent="0">
              <a:buFontTx/>
              <a:buNone/>
              <a:defRPr sz="135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13234" y="4343400"/>
            <a:ext cx="7514033" cy="1447800"/>
          </a:xfrm>
        </p:spPr>
        <p:txBody>
          <a:bodyPr anchor="ctr">
            <a:normAutofit/>
          </a:bodyPr>
          <a:lstStyle>
            <a:lvl1pPr marL="0" indent="0" algn="ct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6167549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235" y="3308581"/>
            <a:ext cx="7514032" cy="1468800"/>
          </a:xfrm>
        </p:spPr>
        <p:txBody>
          <a:bodyPr anchor="b">
            <a:normAutofit/>
          </a:bodyPr>
          <a:lstStyle>
            <a:lvl1pPr algn="r">
              <a:defRPr sz="2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13234" y="4777381"/>
            <a:ext cx="7514033" cy="860400"/>
          </a:xfrm>
        </p:spPr>
        <p:txBody>
          <a:bodyPr anchor="t">
            <a:normAutofit/>
          </a:bodyPr>
          <a:lstStyle>
            <a:lvl1pPr marL="0" indent="0" algn="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6909316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198959" y="863023"/>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defTabSz="342900"/>
            <a:r>
              <a:rPr lang="en-US" sz="6000" dirty="0">
                <a:solidFill>
                  <a:prstClr val="black"/>
                </a:solidFill>
                <a:effectLst/>
              </a:rPr>
              <a:t>“</a:t>
            </a:r>
          </a:p>
        </p:txBody>
      </p:sp>
      <p:sp>
        <p:nvSpPr>
          <p:cNvPr id="15" name="TextBox 14"/>
          <p:cNvSpPr txBox="1"/>
          <p:nvPr/>
        </p:nvSpPr>
        <p:spPr>
          <a:xfrm>
            <a:off x="8170069" y="2819399"/>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defTabSz="342900"/>
            <a:r>
              <a:rPr lang="en-US" sz="6000" dirty="0">
                <a:solidFill>
                  <a:prstClr val="black"/>
                </a:solidFill>
                <a:effectLst/>
              </a:rPr>
              <a:t>”</a:t>
            </a:r>
          </a:p>
        </p:txBody>
      </p:sp>
      <p:sp>
        <p:nvSpPr>
          <p:cNvPr id="2" name="Title 1"/>
          <p:cNvSpPr>
            <a:spLocks noGrp="1"/>
          </p:cNvSpPr>
          <p:nvPr>
            <p:ph type="title"/>
          </p:nvPr>
        </p:nvSpPr>
        <p:spPr>
          <a:xfrm>
            <a:off x="1656159" y="685801"/>
            <a:ext cx="6742509" cy="2743199"/>
          </a:xfrm>
        </p:spPr>
        <p:txBody>
          <a:bodyPr anchor="ctr">
            <a:normAutofit/>
          </a:bodyPr>
          <a:lstStyle>
            <a:lvl1pPr algn="ctr">
              <a:defRPr sz="24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13235" y="3886200"/>
            <a:ext cx="7514033" cy="889000"/>
          </a:xfrm>
        </p:spPr>
        <p:txBody>
          <a:bodyPr vert="horz" lIns="91440" tIns="45720" rIns="91440" bIns="45720" rtlCol="0" anchor="b">
            <a:normAutofit/>
          </a:bodyPr>
          <a:lstStyle>
            <a:lvl1pPr algn="r">
              <a:buNone/>
              <a:defRPr lang="en-US" sz="1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13234" y="4775200"/>
            <a:ext cx="7514033" cy="1016000"/>
          </a:xfrm>
        </p:spPr>
        <p:txBody>
          <a:bodyPr anchor="t">
            <a:normAutofit/>
          </a:bodyPr>
          <a:lstStyle>
            <a:lvl1pPr marL="0" indent="0" algn="r">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21620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29CAEE-3460-4DDE-89D7-D0A1BE14B310}" type="datetime1">
              <a:rPr lang="en-US" smtClean="0"/>
              <a:t>7/9/2015</a:t>
            </a:fld>
            <a:endParaRPr lang="en-US"/>
          </a:p>
        </p:txBody>
      </p:sp>
      <p:sp>
        <p:nvSpPr>
          <p:cNvPr id="4" name="Footer Placeholder 3"/>
          <p:cNvSpPr>
            <a:spLocks noGrp="1"/>
          </p:cNvSpPr>
          <p:nvPr>
            <p:ph type="ftr" sz="quarter" idx="11"/>
          </p:nvPr>
        </p:nvSpPr>
        <p:spPr/>
        <p:txBody>
          <a:bodyPr/>
          <a:lstStyle/>
          <a:p>
            <a:r>
              <a:rPr lang="en-US" smtClean="0"/>
              <a:t>C.Woody, EIC R&amp;D Committee Meeting, 7/9/15</a:t>
            </a:r>
            <a:endParaRPr lang="en-US" dirty="0"/>
          </a:p>
        </p:txBody>
      </p:sp>
      <p:sp>
        <p:nvSpPr>
          <p:cNvPr id="5" name="Slide Number Placeholder 4"/>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10962998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235" y="685801"/>
            <a:ext cx="7514034"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13234" y="3505200"/>
            <a:ext cx="7514035" cy="838200"/>
          </a:xfrm>
        </p:spPr>
        <p:txBody>
          <a:bodyPr vert="horz" lIns="91440" tIns="45720" rIns="91440" bIns="45720" rtlCol="0" anchor="b">
            <a:normAutofit/>
          </a:bodyPr>
          <a:lstStyle>
            <a:lvl1pPr>
              <a:buNone/>
              <a:defRPr lang="en-US" sz="21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13234" y="4343400"/>
            <a:ext cx="7514035" cy="1447800"/>
          </a:xfrm>
        </p:spPr>
        <p:txBody>
          <a:bodyPr anchor="t">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8284996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1995042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9492" y="685800"/>
            <a:ext cx="1327777"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13234" y="685800"/>
            <a:ext cx="6014807"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solidFill>
                  <a:prstClr val="black"/>
                </a:solidFill>
              </a:rPr>
              <a:pPr/>
              <a:t>7/9/2015</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978228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2766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40887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32726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98124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08262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171041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9021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6A4B83-D06F-4264-AF20-94750241D655}" type="datetime1">
              <a:rPr lang="en-US" smtClean="0"/>
              <a:t>7/9/2015</a:t>
            </a:fld>
            <a:endParaRPr lang="en-US"/>
          </a:p>
        </p:txBody>
      </p:sp>
      <p:sp>
        <p:nvSpPr>
          <p:cNvPr id="3" name="Footer Placeholder 2"/>
          <p:cNvSpPr>
            <a:spLocks noGrp="1"/>
          </p:cNvSpPr>
          <p:nvPr>
            <p:ph type="ftr" sz="quarter" idx="11"/>
          </p:nvPr>
        </p:nvSpPr>
        <p:spPr/>
        <p:txBody>
          <a:bodyPr/>
          <a:lstStyle/>
          <a:p>
            <a:r>
              <a:rPr lang="en-US" smtClean="0"/>
              <a:t>C.Woody, EIC R&amp;D Committee Meeting, 7/9/15</a:t>
            </a:r>
            <a:endParaRPr lang="en-US" dirty="0"/>
          </a:p>
        </p:txBody>
      </p:sp>
      <p:sp>
        <p:nvSpPr>
          <p:cNvPr id="4" name="Slide Number Placeholder 3"/>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170153996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02921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064108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401390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3228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1FD675-6772-4647-A6B8-3156599BFFD0}" type="datetime1">
              <a:rPr lang="en-US" smtClean="0"/>
              <a:t>7/9/2015</a:t>
            </a:fld>
            <a:endParaRPr lang="en-US"/>
          </a:p>
        </p:txBody>
      </p:sp>
      <p:sp>
        <p:nvSpPr>
          <p:cNvPr id="6" name="Footer Placeholder 5"/>
          <p:cNvSpPr>
            <a:spLocks noGrp="1"/>
          </p:cNvSpPr>
          <p:nvPr>
            <p:ph type="ftr" sz="quarter" idx="11"/>
          </p:nvPr>
        </p:nvSpPr>
        <p:spPr/>
        <p:txBody>
          <a:bodyPr/>
          <a:lstStyle/>
          <a:p>
            <a:r>
              <a:rPr lang="en-US" smtClean="0"/>
              <a:t>C.Woody, EIC R&amp;D Committee Meeting, 7/9/15</a:t>
            </a:r>
            <a:endParaRPr lang="en-US" dirty="0"/>
          </a:p>
        </p:txBody>
      </p:sp>
      <p:sp>
        <p:nvSpPr>
          <p:cNvPr id="7" name="Slide Number Placeholder 6"/>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2480701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02DFE1-65EC-4DE5-A533-A757C9FA69F5}" type="datetime1">
              <a:rPr lang="en-US" smtClean="0"/>
              <a:t>7/9/2015</a:t>
            </a:fld>
            <a:endParaRPr lang="en-US"/>
          </a:p>
        </p:txBody>
      </p:sp>
      <p:sp>
        <p:nvSpPr>
          <p:cNvPr id="6" name="Footer Placeholder 5"/>
          <p:cNvSpPr>
            <a:spLocks noGrp="1"/>
          </p:cNvSpPr>
          <p:nvPr>
            <p:ph type="ftr" sz="quarter" idx="11"/>
          </p:nvPr>
        </p:nvSpPr>
        <p:spPr/>
        <p:txBody>
          <a:bodyPr/>
          <a:lstStyle/>
          <a:p>
            <a:r>
              <a:rPr lang="en-US" smtClean="0"/>
              <a:t>C.Woody, EIC R&amp;D Committee Meeting, 7/9/15</a:t>
            </a:r>
            <a:endParaRPr lang="en-US" dirty="0"/>
          </a:p>
        </p:txBody>
      </p:sp>
      <p:sp>
        <p:nvSpPr>
          <p:cNvPr id="7" name="Slide Number Placeholder 6"/>
          <p:cNvSpPr>
            <a:spLocks noGrp="1"/>
          </p:cNvSpPr>
          <p:nvPr>
            <p:ph type="sldNum" sz="quarter" idx="12"/>
          </p:nvPr>
        </p:nvSpPr>
        <p:spPr/>
        <p:txBody>
          <a:bodyPr/>
          <a:lstStyle/>
          <a:p>
            <a:fld id="{59EA4CFA-C3DC-4ADB-8A77-9C015038EFD0}" type="slidenum">
              <a:rPr lang="en-US" smtClean="0"/>
              <a:t>‹#›</a:t>
            </a:fld>
            <a:endParaRPr lang="en-US"/>
          </a:p>
        </p:txBody>
      </p:sp>
    </p:spTree>
    <p:extLst>
      <p:ext uri="{BB962C8B-B14F-4D97-AF65-F5344CB8AC3E}">
        <p14:creationId xmlns:p14="http://schemas.microsoft.com/office/powerpoint/2010/main" val="2440831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6.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D27FA-4833-4E26-B22F-15BAD65D2B21}" type="datetime1">
              <a:rPr lang="en-US" smtClean="0"/>
              <a:t>7/9/2015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C.Woody, EIC R&amp;D Committee Meeting, 7/9/15</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EA4CFA-C3DC-4ADB-8A77-9C015038EFD0}" type="slidenum">
              <a:rPr lang="en-US" smtClean="0"/>
              <a:t>‹#›</a:t>
            </a:fld>
            <a:endParaRPr lang="en-US"/>
          </a:p>
        </p:txBody>
      </p:sp>
    </p:spTree>
    <p:extLst>
      <p:ext uri="{BB962C8B-B14F-4D97-AF65-F5344CB8AC3E}">
        <p14:creationId xmlns:p14="http://schemas.microsoft.com/office/powerpoint/2010/main" val="32288410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hf hdr="0" dt="0"/>
  <p:txStyles>
    <p:titleStyle>
      <a:lvl1pPr algn="ctr" defTabSz="914400" rtl="0" eaLnBrk="1" latinLnBrk="0" hangingPunct="1">
        <a:spcBef>
          <a:spcPct val="0"/>
        </a:spcBef>
        <a:buNone/>
        <a:defRPr sz="3600" kern="1200" baseline="0">
          <a:solidFill>
            <a:srgbClr val="FF0000"/>
          </a:solidFill>
          <a:latin typeface="Arial"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baseline="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baseline="0">
          <a:solidFill>
            <a:schemeClr val="tx1"/>
          </a:solidFill>
          <a:latin typeface="Arial Narrow"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baseline="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2C1758-4F21-4D18-AC28-E2366D86EC45}" type="datetime1">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137663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solidFill>
                  <a:prstClr val="black">
                    <a:tint val="75000"/>
                  </a:prstClr>
                </a:solidFill>
              </a:rPr>
              <a:t>7/1/2015</a:t>
            </a:r>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0E36C9-3AF3-4F25-819E-BE7B4BF519E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547912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6FF034-8E37-485A-BC88-35C6244772F8}"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02C08F5-68DB-4B87-9C97-5462E9C8972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638259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13109" y="1"/>
            <a:ext cx="1827610"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113234" y="685801"/>
            <a:ext cx="7514035"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13233" y="2667000"/>
            <a:ext cx="7514035"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99492" y="5883276"/>
            <a:ext cx="857250" cy="365125"/>
          </a:xfrm>
          <a:prstGeom prst="rect">
            <a:avLst/>
          </a:prstGeom>
        </p:spPr>
        <p:txBody>
          <a:bodyPr vert="horz" lIns="91440" tIns="45720" rIns="91440" bIns="45720" rtlCol="0" anchor="ctr"/>
          <a:lstStyle>
            <a:lvl1pPr algn="r">
              <a:defRPr sz="750" b="0" i="0">
                <a:solidFill>
                  <a:schemeClr val="tx1"/>
                </a:solidFill>
                <a:effectLst/>
                <a:latin typeface="+mn-lt"/>
              </a:defRPr>
            </a:lvl1pPr>
          </a:lstStyle>
          <a:p>
            <a:pPr defTabSz="342900"/>
            <a:fld id="{B61BEF0D-F0BB-DE4B-95CE-6DB70DBA9567}" type="datetimeFigureOut">
              <a:rPr lang="en-US" smtClean="0">
                <a:solidFill>
                  <a:prstClr val="black"/>
                </a:solidFill>
              </a:rPr>
              <a:pPr defTabSz="342900"/>
              <a:t>7/9/2015</a:t>
            </a:fld>
            <a:endParaRPr lang="en-US" dirty="0">
              <a:solidFill>
                <a:prstClr val="black"/>
              </a:solidFill>
            </a:endParaRPr>
          </a:p>
        </p:txBody>
      </p:sp>
      <p:sp>
        <p:nvSpPr>
          <p:cNvPr id="5" name="Footer Placeholder 4"/>
          <p:cNvSpPr>
            <a:spLocks noGrp="1"/>
          </p:cNvSpPr>
          <p:nvPr>
            <p:ph type="ftr" sz="quarter" idx="3"/>
          </p:nvPr>
        </p:nvSpPr>
        <p:spPr>
          <a:xfrm>
            <a:off x="1929210" y="5883276"/>
            <a:ext cx="5313133" cy="365125"/>
          </a:xfrm>
          <a:prstGeom prst="rect">
            <a:avLst/>
          </a:prstGeom>
        </p:spPr>
        <p:txBody>
          <a:bodyPr vert="horz" lIns="91440" tIns="45720" rIns="91440" bIns="45720" rtlCol="0" anchor="ctr"/>
          <a:lstStyle>
            <a:lvl1pPr algn="l">
              <a:defRPr sz="750" b="0" i="0">
                <a:solidFill>
                  <a:schemeClr val="tx1"/>
                </a:solidFill>
                <a:effectLst/>
                <a:latin typeface="+mn-lt"/>
              </a:defRPr>
            </a:lvl1pPr>
          </a:lstStyle>
          <a:p>
            <a:pPr defTabSz="342900"/>
            <a:endParaRPr lang="en-US" dirty="0">
              <a:solidFill>
                <a:prstClr val="black"/>
              </a:solidFill>
            </a:endParaRPr>
          </a:p>
        </p:txBody>
      </p:sp>
      <p:sp>
        <p:nvSpPr>
          <p:cNvPr id="6" name="Slide Number Placeholder 5"/>
          <p:cNvSpPr>
            <a:spLocks noGrp="1"/>
          </p:cNvSpPr>
          <p:nvPr>
            <p:ph type="sldNum" sz="quarter" idx="4"/>
          </p:nvPr>
        </p:nvSpPr>
        <p:spPr>
          <a:xfrm>
            <a:off x="8213893" y="5883276"/>
            <a:ext cx="413375" cy="365125"/>
          </a:xfrm>
          <a:prstGeom prst="rect">
            <a:avLst/>
          </a:prstGeom>
        </p:spPr>
        <p:txBody>
          <a:bodyPr vert="horz" lIns="91440" tIns="45720" rIns="91440" bIns="45720" rtlCol="0" anchor="ctr"/>
          <a:lstStyle>
            <a:lvl1pPr algn="r">
              <a:defRPr sz="750" b="0" i="0">
                <a:solidFill>
                  <a:schemeClr val="tx1"/>
                </a:solidFill>
                <a:effectLst/>
                <a:latin typeface="+mn-lt"/>
              </a:defRPr>
            </a:lvl1pPr>
          </a:lstStyle>
          <a:p>
            <a:pPr defTabSz="342900"/>
            <a:fld id="{D57F1E4F-1CFF-5643-939E-217C01CDF565}" type="slidenum">
              <a:rPr lang="en-US" smtClean="0">
                <a:solidFill>
                  <a:prstClr val="black"/>
                </a:solidFill>
              </a:rPr>
              <a:pPr defTabSz="342900"/>
              <a:t>‹#›</a:t>
            </a:fld>
            <a:endParaRPr lang="en-US" dirty="0">
              <a:solidFill>
                <a:prstClr val="black"/>
              </a:solidFill>
            </a:endParaRPr>
          </a:p>
        </p:txBody>
      </p:sp>
    </p:spTree>
    <p:extLst>
      <p:ext uri="{BB962C8B-B14F-4D97-AF65-F5344CB8AC3E}">
        <p14:creationId xmlns:p14="http://schemas.microsoft.com/office/powerpoint/2010/main" val="81599604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Lst>
  <p:txStyles>
    <p:titleStyle>
      <a:lvl1pPr algn="ctr" defTabSz="342900" rtl="0" eaLnBrk="1" latinLnBrk="0" hangingPunct="1">
        <a:spcBef>
          <a:spcPct val="0"/>
        </a:spcBef>
        <a:buNone/>
        <a:defRPr sz="3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4313" indent="-214313" algn="l" defTabSz="342900" rtl="0" eaLnBrk="1" latinLnBrk="0" hangingPunct="1">
        <a:spcBef>
          <a:spcPct val="20000"/>
        </a:spcBef>
        <a:spcAft>
          <a:spcPts val="450"/>
        </a:spcAft>
        <a:buClr>
          <a:schemeClr val="accent1">
            <a:lumMod val="75000"/>
          </a:schemeClr>
        </a:buClr>
        <a:buSzPct val="145000"/>
        <a:buFont typeface="Arial"/>
        <a:buChar char="•"/>
        <a:defRPr sz="1800" kern="1200" cap="none">
          <a:solidFill>
            <a:schemeClr val="tx1"/>
          </a:solidFill>
          <a:effectLst/>
          <a:latin typeface="+mn-lt"/>
          <a:ea typeface="+mn-ea"/>
          <a:cs typeface="+mn-cs"/>
        </a:defRPr>
      </a:lvl1pPr>
      <a:lvl2pPr marL="557213" indent="-214313" algn="l" defTabSz="342900" rtl="0" eaLnBrk="1" latinLnBrk="0" hangingPunct="1">
        <a:spcBef>
          <a:spcPct val="20000"/>
        </a:spcBef>
        <a:spcAft>
          <a:spcPts val="450"/>
        </a:spcAft>
        <a:buClr>
          <a:schemeClr val="accent1">
            <a:lumMod val="75000"/>
          </a:schemeClr>
        </a:buClr>
        <a:buSzPct val="145000"/>
        <a:buFont typeface="Arial"/>
        <a:buChar char="•"/>
        <a:defRPr sz="1500" kern="1200" cap="none">
          <a:solidFill>
            <a:schemeClr val="tx1"/>
          </a:solidFill>
          <a:effectLst/>
          <a:latin typeface="+mn-lt"/>
          <a:ea typeface="+mn-ea"/>
          <a:cs typeface="+mn-cs"/>
        </a:defRPr>
      </a:lvl2pPr>
      <a:lvl3pPr marL="900113" indent="-214313" algn="l" defTabSz="342900" rtl="0" eaLnBrk="1" latinLnBrk="0" hangingPunct="1">
        <a:spcBef>
          <a:spcPct val="20000"/>
        </a:spcBef>
        <a:spcAft>
          <a:spcPts val="450"/>
        </a:spcAft>
        <a:buClr>
          <a:schemeClr val="accent1">
            <a:lumMod val="75000"/>
          </a:schemeClr>
        </a:buClr>
        <a:buSzPct val="145000"/>
        <a:buFont typeface="Arial"/>
        <a:buChar char="•"/>
        <a:defRPr sz="1350" kern="1200" cap="none">
          <a:solidFill>
            <a:schemeClr val="tx1"/>
          </a:solidFill>
          <a:effectLst/>
          <a:latin typeface="+mn-lt"/>
          <a:ea typeface="+mn-ea"/>
          <a:cs typeface="+mn-cs"/>
        </a:defRPr>
      </a:lvl3pPr>
      <a:lvl4pPr marL="1157288" indent="-128588" algn="l" defTabSz="342900" rtl="0" eaLnBrk="1" latinLnBrk="0" hangingPunct="1">
        <a:spcBef>
          <a:spcPct val="20000"/>
        </a:spcBef>
        <a:spcAft>
          <a:spcPts val="450"/>
        </a:spcAft>
        <a:buClr>
          <a:schemeClr val="accent1">
            <a:lumMod val="75000"/>
          </a:schemeClr>
        </a:buClr>
        <a:buSzPct val="145000"/>
        <a:buFont typeface="Arial"/>
        <a:buChar char="•"/>
        <a:defRPr sz="1200" kern="1200" cap="none">
          <a:solidFill>
            <a:schemeClr val="tx1"/>
          </a:solidFill>
          <a:effectLst/>
          <a:latin typeface="+mn-lt"/>
          <a:ea typeface="+mn-ea"/>
          <a:cs typeface="+mn-cs"/>
        </a:defRPr>
      </a:lvl4pPr>
      <a:lvl5pPr marL="1500188" indent="-128588"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5pPr>
      <a:lvl6pPr marL="18859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6pPr>
      <a:lvl7pPr marL="22288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7pPr>
      <a:lvl8pPr marL="25717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8pPr>
      <a:lvl9pPr marL="29146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31A7487-FFD2-42EF-8372-C243F0C2CA83}" type="datetimeFigureOut">
              <a:rPr lang="en-US" smtClean="0">
                <a:solidFill>
                  <a:prstClr val="black">
                    <a:tint val="75000"/>
                  </a:prstClr>
                </a:solidFill>
              </a:rPr>
              <a:pPr/>
              <a:t>7/9/2015</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2F0DF7E-0588-43F9-A1AD-FDF425DAD15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0448186"/>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5.xml"/><Relationship Id="rId5" Type="http://schemas.openxmlformats.org/officeDocument/2006/relationships/image" Target="../media/image29.png"/><Relationship Id="rId4" Type="http://schemas.openxmlformats.org/officeDocument/2006/relationships/image" Target="../media/image31.jp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xml"/><Relationship Id="rId1" Type="http://schemas.openxmlformats.org/officeDocument/2006/relationships/slideLayout" Target="../slideLayouts/slideLayout25.xml"/><Relationship Id="rId5" Type="http://schemas.openxmlformats.org/officeDocument/2006/relationships/image" Target="../media/image29.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notesSlide" Target="../notesSlides/notesSlide4.xml"/><Relationship Id="rId7" Type="http://schemas.openxmlformats.org/officeDocument/2006/relationships/image" Target="../media/image35.emf"/><Relationship Id="rId2" Type="http://schemas.openxmlformats.org/officeDocument/2006/relationships/slideLayout" Target="../slideLayouts/slideLayout25.xml"/><Relationship Id="rId1" Type="http://schemas.openxmlformats.org/officeDocument/2006/relationships/vmlDrawing" Target="../drawings/vmlDrawing1.vml"/><Relationship Id="rId6" Type="http://schemas.openxmlformats.org/officeDocument/2006/relationships/oleObject" Target="../embeddings/Microsoft_Excel_97-2003_Worksheet2.xls"/><Relationship Id="rId5" Type="http://schemas.openxmlformats.org/officeDocument/2006/relationships/image" Target="../media/image34.emf"/><Relationship Id="rId4" Type="http://schemas.openxmlformats.org/officeDocument/2006/relationships/oleObject" Target="../embeddings/Microsoft_Excel_97-2003_Worksheet1.xls"/></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9.jpe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3" Type="http://schemas.openxmlformats.org/officeDocument/2006/relationships/hyperlink" Target="http://www-rnc.lbl.gov/~wieman/alice%20upgrade%20gating%20grid.pdf" TargetMode="External"/><Relationship Id="rId2" Type="http://schemas.openxmlformats.org/officeDocument/2006/relationships/image" Target="../media/image40.jpeg"/><Relationship Id="rId1" Type="http://schemas.openxmlformats.org/officeDocument/2006/relationships/slideLayout" Target="../slideLayouts/slideLayout35.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4.xml"/><Relationship Id="rId5" Type="http://schemas.openxmlformats.org/officeDocument/2006/relationships/image" Target="../media/image45.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64.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52.png"/><Relationship Id="rId2" Type="http://schemas.openxmlformats.org/officeDocument/2006/relationships/image" Target="../media/image48.png"/><Relationship Id="rId1" Type="http://schemas.openxmlformats.org/officeDocument/2006/relationships/slideLayout" Target="../slideLayouts/slideLayout6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4.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png"/><Relationship Id="rId1" Type="http://schemas.openxmlformats.org/officeDocument/2006/relationships/slideLayout" Target="../slideLayouts/slideLayout64.xm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1.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5.png"/><Relationship Id="rId4" Type="http://schemas.openxmlformats.org/officeDocument/2006/relationships/image" Target="../media/image64.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50.png"/><Relationship Id="rId2" Type="http://schemas.openxmlformats.org/officeDocument/2006/relationships/image" Target="../media/image70.png"/><Relationship Id="rId1" Type="http://schemas.openxmlformats.org/officeDocument/2006/relationships/slideLayout" Target="../slideLayouts/slideLayout36.xml"/><Relationship Id="rId6" Type="http://schemas.openxmlformats.org/officeDocument/2006/relationships/image" Target="../media/image49.png"/><Relationship Id="rId5" Type="http://schemas.openxmlformats.org/officeDocument/2006/relationships/image" Target="../media/image45.png"/><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4.xml"/><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66823" y="1892302"/>
            <a:ext cx="6660445" cy="1962149"/>
          </a:xfrm>
        </p:spPr>
        <p:txBody>
          <a:bodyPr/>
          <a:lstStyle/>
          <a:p>
            <a:r>
              <a:rPr lang="en-US" dirty="0" smtClean="0"/>
              <a:t>RD6 Progress January 2015  </a:t>
            </a:r>
            <a:endParaRPr lang="en-US" dirty="0"/>
          </a:p>
        </p:txBody>
      </p:sp>
      <p:sp>
        <p:nvSpPr>
          <p:cNvPr id="3" name="Subtitle 2"/>
          <p:cNvSpPr>
            <a:spLocks noGrp="1"/>
          </p:cNvSpPr>
          <p:nvPr>
            <p:ph type="subTitle" idx="1"/>
          </p:nvPr>
        </p:nvSpPr>
        <p:spPr/>
        <p:txBody>
          <a:bodyPr/>
          <a:lstStyle/>
          <a:p>
            <a:r>
              <a:rPr lang="en-US" dirty="0" smtClean="0"/>
              <a:t>TK Hemmick for RD6</a:t>
            </a:r>
            <a:endParaRPr lang="en-US" dirty="0"/>
          </a:p>
        </p:txBody>
      </p:sp>
    </p:spTree>
    <p:extLst>
      <p:ext uri="{BB962C8B-B14F-4D97-AF65-F5344CB8AC3E}">
        <p14:creationId xmlns:p14="http://schemas.microsoft.com/office/powerpoint/2010/main" val="2794789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rmAutofit fontScale="90000"/>
          </a:bodyPr>
          <a:lstStyle/>
          <a:p>
            <a:r>
              <a:rPr lang="en-US" sz="2600" dirty="0" smtClean="0"/>
              <a:t>Impact of Multiple Coulomb Scattering on Tracking in the </a:t>
            </a:r>
            <a:br>
              <a:rPr lang="en-US" sz="2600" dirty="0" smtClean="0"/>
            </a:br>
            <a:r>
              <a:rPr lang="en-US" sz="2600" dirty="0" smtClean="0"/>
              <a:t>2013 FNAL Beam </a:t>
            </a:r>
            <a:r>
              <a:rPr lang="en-US" sz="2600" dirty="0"/>
              <a:t>T</a:t>
            </a:r>
            <a:r>
              <a:rPr lang="en-US" sz="2600" dirty="0" smtClean="0"/>
              <a:t>est with a </a:t>
            </a:r>
            <a:r>
              <a:rPr lang="en-US" sz="2600" dirty="0"/>
              <a:t>S</a:t>
            </a:r>
            <a:r>
              <a:rPr lang="en-US" sz="2600" dirty="0" smtClean="0"/>
              <a:t>tand-alone Geant4 Simulation</a:t>
            </a:r>
            <a:endParaRPr lang="en-US" sz="2600" dirty="0"/>
          </a:p>
        </p:txBody>
      </p:sp>
      <p:pic>
        <p:nvPicPr>
          <p:cNvPr id="4" name="Picture 3" descr="fig27_G4_geometry"/>
          <p:cNvPicPr/>
          <p:nvPr/>
        </p:nvPicPr>
        <p:blipFill rotWithShape="1">
          <a:blip r:embed="rId2">
            <a:extLst>
              <a:ext uri="{28A0092B-C50C-407E-A947-70E740481C1C}">
                <a14:useLocalDpi xmlns:a14="http://schemas.microsoft.com/office/drawing/2010/main" val="0"/>
              </a:ext>
            </a:extLst>
          </a:blip>
          <a:srcRect b="4122"/>
          <a:stretch/>
        </p:blipFill>
        <p:spPr bwMode="auto">
          <a:xfrm>
            <a:off x="27708" y="838200"/>
            <a:ext cx="5382492" cy="3276600"/>
          </a:xfrm>
          <a:prstGeom prst="rect">
            <a:avLst/>
          </a:prstGeom>
          <a:noFill/>
          <a:ln>
            <a:solidFill>
              <a:schemeClr val="accent1"/>
            </a:solidFill>
          </a:ln>
          <a:extLst>
            <a:ext uri="{53640926-AAD7-44D8-BBD7-CCE9431645EC}">
              <a14:shadowObscured xmlns:a14="http://schemas.microsoft.com/office/drawing/2010/main"/>
            </a:ext>
          </a:extLst>
        </p:spPr>
      </p:pic>
      <p:pic>
        <p:nvPicPr>
          <p:cNvPr id="5" name="Picture 4" descr="fig28_G4_HitPositions_X_noSmearing"/>
          <p:cNvPicPr/>
          <p:nvPr/>
        </p:nvPicPr>
        <p:blipFill>
          <a:blip r:embed="rId3">
            <a:extLst>
              <a:ext uri="{28A0092B-C50C-407E-A947-70E740481C1C}">
                <a14:useLocalDpi xmlns:a14="http://schemas.microsoft.com/office/drawing/2010/main" val="0"/>
              </a:ext>
            </a:extLst>
          </a:blip>
          <a:srcRect t="6049" r="8551"/>
          <a:stretch>
            <a:fillRect/>
          </a:stretch>
        </p:blipFill>
        <p:spPr bwMode="auto">
          <a:xfrm>
            <a:off x="5562600" y="838200"/>
            <a:ext cx="3581400" cy="3276600"/>
          </a:xfrm>
          <a:prstGeom prst="rect">
            <a:avLst/>
          </a:prstGeom>
          <a:noFill/>
          <a:ln>
            <a:noFill/>
          </a:ln>
        </p:spPr>
      </p:pic>
      <p:sp>
        <p:nvSpPr>
          <p:cNvPr id="6" name="TextBox 5"/>
          <p:cNvSpPr txBox="1"/>
          <p:nvPr/>
        </p:nvSpPr>
        <p:spPr>
          <a:xfrm>
            <a:off x="6019800" y="990600"/>
            <a:ext cx="1524000" cy="923330"/>
          </a:xfrm>
          <a:prstGeom prst="rect">
            <a:avLst/>
          </a:prstGeom>
          <a:noFill/>
        </p:spPr>
        <p:txBody>
          <a:bodyPr wrap="square" rtlCol="0">
            <a:spAutoFit/>
          </a:bodyPr>
          <a:lstStyle/>
          <a:p>
            <a:r>
              <a:rPr lang="en-US" b="1" dirty="0" smtClean="0">
                <a:solidFill>
                  <a:prstClr val="black"/>
                </a:solidFill>
              </a:rPr>
              <a:t>Hit positions</a:t>
            </a:r>
          </a:p>
          <a:p>
            <a:r>
              <a:rPr lang="en-US" b="1" dirty="0" smtClean="0">
                <a:solidFill>
                  <a:prstClr val="black"/>
                </a:solidFill>
              </a:rPr>
              <a:t>(25 GeV/c pions)</a:t>
            </a:r>
            <a:endParaRPr lang="en-US" b="1" dirty="0">
              <a:solidFill>
                <a:prstClr val="black"/>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86070"/>
            <a:ext cx="5410200" cy="2571929"/>
          </a:xfrm>
          <a:prstGeom prst="rect">
            <a:avLst/>
          </a:prstGeom>
        </p:spPr>
      </p:pic>
      <p:sp>
        <p:nvSpPr>
          <p:cNvPr id="8" name="TextBox 7"/>
          <p:cNvSpPr txBox="1"/>
          <p:nvPr/>
        </p:nvSpPr>
        <p:spPr>
          <a:xfrm>
            <a:off x="5077691" y="5105400"/>
            <a:ext cx="3810001" cy="1200329"/>
          </a:xfrm>
          <a:prstGeom prst="rect">
            <a:avLst/>
          </a:prstGeom>
          <a:noFill/>
        </p:spPr>
        <p:txBody>
          <a:bodyPr wrap="square" rtlCol="0">
            <a:spAutoFit/>
          </a:bodyPr>
          <a:lstStyle/>
          <a:p>
            <a:r>
              <a:rPr lang="en-US" dirty="0" smtClean="0">
                <a:solidFill>
                  <a:prstClr val="black"/>
                </a:solidFill>
              </a:rPr>
              <a:t>Overall scattering angle distributions between REF1 tracker detector and the other three tracker detectors    </a:t>
            </a:r>
          </a:p>
          <a:p>
            <a:r>
              <a:rPr lang="en-US" dirty="0" smtClean="0">
                <a:solidFill>
                  <a:prstClr val="black"/>
                </a:solidFill>
              </a:rPr>
              <a:t>(25 Ge</a:t>
            </a:r>
            <a:r>
              <a:rPr lang="en-US" altLang="zh-CN" dirty="0" smtClean="0">
                <a:solidFill>
                  <a:prstClr val="black"/>
                </a:solidFill>
              </a:rPr>
              <a:t>V/c pions</a:t>
            </a:r>
            <a:r>
              <a:rPr lang="en-US" dirty="0" smtClean="0">
                <a:solidFill>
                  <a:prstClr val="black"/>
                </a:solidFill>
              </a:rPr>
              <a:t>)</a:t>
            </a:r>
            <a:endParaRPr lang="en-US" dirty="0">
              <a:solidFill>
                <a:prstClr val="black"/>
              </a:solidFill>
            </a:endParaRPr>
          </a:p>
        </p:txBody>
      </p:sp>
      <p:sp>
        <p:nvSpPr>
          <p:cNvPr id="9" name="TextBox 8"/>
          <p:cNvSpPr txBox="1"/>
          <p:nvPr/>
        </p:nvSpPr>
        <p:spPr>
          <a:xfrm>
            <a:off x="0" y="838200"/>
            <a:ext cx="2052485" cy="646331"/>
          </a:xfrm>
          <a:prstGeom prst="rect">
            <a:avLst/>
          </a:prstGeom>
          <a:noFill/>
        </p:spPr>
        <p:txBody>
          <a:bodyPr wrap="none" rtlCol="0">
            <a:spAutoFit/>
          </a:bodyPr>
          <a:lstStyle/>
          <a:p>
            <a:r>
              <a:rPr lang="en-US" dirty="0" smtClean="0">
                <a:solidFill>
                  <a:prstClr val="black"/>
                </a:solidFill>
              </a:rPr>
              <a:t>GEANT4 geometry</a:t>
            </a:r>
          </a:p>
          <a:p>
            <a:r>
              <a:rPr lang="en-US" dirty="0" smtClean="0">
                <a:solidFill>
                  <a:prstClr val="black"/>
                </a:solidFill>
              </a:rPr>
              <a:t>for FNAL beam test</a:t>
            </a:r>
            <a:endParaRPr lang="en-US" dirty="0">
              <a:solidFill>
                <a:prstClr val="black"/>
              </a:solidFill>
            </a:endParaRPr>
          </a:p>
        </p:txBody>
      </p:sp>
      <p:pic>
        <p:nvPicPr>
          <p:cNvPr id="1026" name="Picture 2" descr="E:\FIT\Group Meeting and Reports\NIMA_paper_2014\FNAL_BeamTest_zigzag\figures\fig2_right_ZigzagDetecto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796" y="1571154"/>
            <a:ext cx="1724892" cy="90534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FIT\Group Meeting and Reports\NIMA_paper_2014\FNAL_BeamTest_zigzag\figures\fig4_zigzag_strips.png"/>
          <p:cNvPicPr>
            <a:picLocks noChangeAspect="1" noChangeArrowheads="1"/>
          </p:cNvPicPr>
          <p:nvPr/>
        </p:nvPicPr>
        <p:blipFill rotWithShape="1">
          <a:blip r:embed="rId6">
            <a:extLst>
              <a:ext uri="{28A0092B-C50C-407E-A947-70E740481C1C}">
                <a14:useLocalDpi xmlns:a14="http://schemas.microsoft.com/office/drawing/2010/main" val="0"/>
              </a:ext>
            </a:extLst>
          </a:blip>
          <a:srcRect l="60195" t="25980"/>
          <a:stretch/>
        </p:blipFill>
        <p:spPr bwMode="auto">
          <a:xfrm>
            <a:off x="3893127" y="3591882"/>
            <a:ext cx="1357745" cy="930166"/>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a:off x="4111336" y="3376687"/>
            <a:ext cx="225136" cy="2151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1752600" y="3730823"/>
            <a:ext cx="1752600" cy="307777"/>
          </a:xfrm>
          <a:prstGeom prst="rect">
            <a:avLst/>
          </a:prstGeom>
          <a:noFill/>
        </p:spPr>
        <p:txBody>
          <a:bodyPr wrap="square" rtlCol="0">
            <a:spAutoFit/>
          </a:bodyPr>
          <a:lstStyle/>
          <a:p>
            <a:r>
              <a:rPr lang="en-US" sz="1400" b="1" dirty="0" smtClean="0">
                <a:solidFill>
                  <a:prstClr val="black"/>
                </a:solidFill>
              </a:rPr>
              <a:t>Zigzag readout strips</a:t>
            </a:r>
            <a:endParaRPr lang="en-US" sz="1400" b="1" dirty="0">
              <a:solidFill>
                <a:prstClr val="black"/>
              </a:solidFill>
            </a:endParaRPr>
          </a:p>
        </p:txBody>
      </p:sp>
      <p:cxnSp>
        <p:nvCxnSpPr>
          <p:cNvPr id="17" name="Straight Arrow Connector 16"/>
          <p:cNvCxnSpPr/>
          <p:nvPr/>
        </p:nvCxnSpPr>
        <p:spPr>
          <a:xfrm>
            <a:off x="3505200" y="3884712"/>
            <a:ext cx="387927"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4" name="Curved Connector 23"/>
          <p:cNvCxnSpPr/>
          <p:nvPr/>
        </p:nvCxnSpPr>
        <p:spPr>
          <a:xfrm flipV="1">
            <a:off x="1888688" y="1295400"/>
            <a:ext cx="1159312" cy="457200"/>
          </a:xfrm>
          <a:prstGeom prst="curvedConnector3">
            <a:avLst>
              <a:gd name="adj1" fmla="val 22514"/>
            </a:avLst>
          </a:prstGeom>
          <a:ln>
            <a:tailEnd type="arrow"/>
          </a:ln>
        </p:spPr>
        <p:style>
          <a:lnRef idx="2">
            <a:schemeClr val="dk1"/>
          </a:lnRef>
          <a:fillRef idx="0">
            <a:schemeClr val="dk1"/>
          </a:fillRef>
          <a:effectRef idx="1">
            <a:schemeClr val="dk1"/>
          </a:effectRef>
          <a:fontRef idx="minor">
            <a:schemeClr val="tx1"/>
          </a:fontRef>
        </p:style>
      </p:cxnSp>
      <p:sp>
        <p:nvSpPr>
          <p:cNvPr id="27" name="Slide Number Placeholder 26"/>
          <p:cNvSpPr>
            <a:spLocks noGrp="1"/>
          </p:cNvSpPr>
          <p:nvPr>
            <p:ph type="sldNum" sz="quarter" idx="12"/>
          </p:nvPr>
        </p:nvSpPr>
        <p:spPr/>
        <p:txBody>
          <a:bodyPr/>
          <a:lstStyle/>
          <a:p>
            <a:fld id="{B6F15528-21DE-4FAA-801E-634DDDAF4B2B}" type="slidenum">
              <a:rPr lang="en-US" smtClean="0">
                <a:solidFill>
                  <a:prstClr val="black">
                    <a:tint val="75000"/>
                  </a:prstClr>
                </a:solidFill>
              </a:rPr>
              <a:pPr/>
              <a:t>10</a:t>
            </a:fld>
            <a:endParaRPr lang="en-US">
              <a:solidFill>
                <a:prstClr val="black">
                  <a:tint val="75000"/>
                </a:prstClr>
              </a:solidFill>
            </a:endParaRPr>
          </a:p>
        </p:txBody>
      </p:sp>
      <p:pic>
        <p:nvPicPr>
          <p:cNvPr id="3" name="Picture 2"/>
          <p:cNvPicPr>
            <a:picLocks noChangeAspect="1"/>
          </p:cNvPicPr>
          <p:nvPr/>
        </p:nvPicPr>
        <p:blipFill>
          <a:blip r:embed="rId7"/>
          <a:stretch>
            <a:fillRect/>
          </a:stretch>
        </p:blipFill>
        <p:spPr>
          <a:xfrm>
            <a:off x="76200" y="19051"/>
            <a:ext cx="713751" cy="742950"/>
          </a:xfrm>
          <a:prstGeom prst="rect">
            <a:avLst/>
          </a:prstGeom>
        </p:spPr>
      </p:pic>
    </p:spTree>
    <p:extLst>
      <p:ext uri="{BB962C8B-B14F-4D97-AF65-F5344CB8AC3E}">
        <p14:creationId xmlns:p14="http://schemas.microsoft.com/office/powerpoint/2010/main" val="39855393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838200"/>
          </a:xfrm>
        </p:spPr>
        <p:txBody>
          <a:bodyPr>
            <a:normAutofit fontScale="90000"/>
          </a:bodyPr>
          <a:lstStyle/>
          <a:p>
            <a:r>
              <a:rPr lang="en-US" sz="2600" dirty="0" smtClean="0"/>
              <a:t>Final Results on Angular Resolution for the large-area GEM with </a:t>
            </a:r>
            <a:br>
              <a:rPr lang="en-US" sz="2600" dirty="0" smtClean="0"/>
            </a:br>
            <a:r>
              <a:rPr lang="en-US" sz="2600" dirty="0" smtClean="0"/>
              <a:t>Zigzag Strip Readout</a:t>
            </a:r>
            <a:endParaRPr lang="en-US" sz="2600" dirty="0"/>
          </a:p>
        </p:txBody>
      </p:sp>
      <p:pic>
        <p:nvPicPr>
          <p:cNvPr id="5" name="Picture 4" descr="fig31_compare_Sim_expData_trackers"/>
          <p:cNvPicPr/>
          <p:nvPr/>
        </p:nvPicPr>
        <p:blipFill>
          <a:blip r:embed="rId2">
            <a:extLst>
              <a:ext uri="{28A0092B-C50C-407E-A947-70E740481C1C}">
                <a14:useLocalDpi xmlns:a14="http://schemas.microsoft.com/office/drawing/2010/main" val="0"/>
              </a:ext>
            </a:extLst>
          </a:blip>
          <a:srcRect/>
          <a:stretch>
            <a:fillRect/>
          </a:stretch>
        </p:blipFill>
        <p:spPr bwMode="auto">
          <a:xfrm>
            <a:off x="76200" y="1176754"/>
            <a:ext cx="9067800" cy="2971800"/>
          </a:xfrm>
          <a:prstGeom prst="rect">
            <a:avLst/>
          </a:prstGeom>
          <a:noFill/>
          <a:ln>
            <a:noFill/>
          </a:ln>
        </p:spPr>
      </p:pic>
      <p:sp>
        <p:nvSpPr>
          <p:cNvPr id="6" name="TextBox 5"/>
          <p:cNvSpPr txBox="1"/>
          <p:nvPr/>
        </p:nvSpPr>
        <p:spPr>
          <a:xfrm>
            <a:off x="0" y="838200"/>
            <a:ext cx="9067800" cy="338554"/>
          </a:xfrm>
          <a:prstGeom prst="rect">
            <a:avLst/>
          </a:prstGeom>
          <a:noFill/>
        </p:spPr>
        <p:txBody>
          <a:bodyPr wrap="square" rtlCol="0">
            <a:spAutoFit/>
          </a:bodyPr>
          <a:lstStyle/>
          <a:p>
            <a:r>
              <a:rPr lang="en-US" sz="1600" b="1" dirty="0" smtClean="0">
                <a:solidFill>
                  <a:prstClr val="black"/>
                </a:solidFill>
              </a:rPr>
              <a:t>Measured Tracker resolutions are </a:t>
            </a:r>
            <a:r>
              <a:rPr lang="en-US" sz="1600" b="1" dirty="0">
                <a:solidFill>
                  <a:prstClr val="black"/>
                </a:solidFill>
              </a:rPr>
              <a:t>73 µm, 70 µm, 59 µm, </a:t>
            </a:r>
            <a:r>
              <a:rPr lang="en-US" sz="1600" b="1" dirty="0" smtClean="0">
                <a:solidFill>
                  <a:prstClr val="black"/>
                </a:solidFill>
              </a:rPr>
              <a:t>and 68 µm for REF1-4, respectively.</a:t>
            </a:r>
            <a:endParaRPr lang="en-US" sz="1600" b="1" dirty="0">
              <a:solidFill>
                <a:prstClr val="black"/>
              </a:solidFill>
            </a:endParaRPr>
          </a:p>
        </p:txBody>
      </p:sp>
      <p:pic>
        <p:nvPicPr>
          <p:cNvPr id="7" name="Picture 6"/>
          <p:cNvPicPr/>
          <p:nvPr/>
        </p:nvPicPr>
        <p:blipFill>
          <a:blip r:embed="rId3">
            <a:extLst>
              <a:ext uri="{28A0092B-C50C-407E-A947-70E740481C1C}">
                <a14:useLocalDpi xmlns:a14="http://schemas.microsoft.com/office/drawing/2010/main" val="0"/>
              </a:ext>
            </a:extLst>
          </a:blip>
          <a:srcRect t="7805" r="9602"/>
          <a:stretch>
            <a:fillRect/>
          </a:stretch>
        </p:blipFill>
        <p:spPr bwMode="auto">
          <a:xfrm>
            <a:off x="0" y="4148554"/>
            <a:ext cx="4419600" cy="2709446"/>
          </a:xfrm>
          <a:prstGeom prst="rect">
            <a:avLst/>
          </a:prstGeom>
          <a:noFill/>
          <a:ln>
            <a:noFill/>
          </a:ln>
        </p:spPr>
      </p:pic>
      <p:sp>
        <p:nvSpPr>
          <p:cNvPr id="8" name="TextBox 7"/>
          <p:cNvSpPr txBox="1"/>
          <p:nvPr/>
        </p:nvSpPr>
        <p:spPr>
          <a:xfrm>
            <a:off x="4419600" y="4114800"/>
            <a:ext cx="4724400" cy="2585323"/>
          </a:xfrm>
          <a:prstGeom prst="rect">
            <a:avLst/>
          </a:prstGeom>
          <a:noFill/>
        </p:spPr>
        <p:txBody>
          <a:bodyPr wrap="square" rtlCol="0">
            <a:spAutoFit/>
          </a:bodyPr>
          <a:lstStyle/>
          <a:p>
            <a:r>
              <a:rPr lang="en-US" b="1" u="sng" dirty="0" smtClean="0">
                <a:solidFill>
                  <a:srgbClr val="FF0000"/>
                </a:solidFill>
              </a:rPr>
              <a:t>For the GEM with zigzag-strip readout, the</a:t>
            </a:r>
            <a:r>
              <a:rPr lang="en-US" b="1" u="sng" dirty="0">
                <a:solidFill>
                  <a:srgbClr val="FF0000"/>
                </a:solidFill>
              </a:rPr>
              <a:t> </a:t>
            </a:r>
            <a:r>
              <a:rPr lang="en-US" b="1" u="sng" dirty="0" smtClean="0">
                <a:solidFill>
                  <a:srgbClr val="FF0000"/>
                </a:solidFill>
              </a:rPr>
              <a:t>measured angular resolution is 193 urad</a:t>
            </a:r>
            <a:r>
              <a:rPr lang="en-US" dirty="0" smtClean="0">
                <a:solidFill>
                  <a:srgbClr val="FF0000"/>
                </a:solidFill>
              </a:rPr>
              <a:t>            </a:t>
            </a:r>
            <a:r>
              <a:rPr lang="en-US" dirty="0" smtClean="0">
                <a:solidFill>
                  <a:prstClr val="black"/>
                </a:solidFill>
              </a:rPr>
              <a:t>at the highest tested voltage. Here track </a:t>
            </a:r>
            <a:r>
              <a:rPr lang="en-US" dirty="0">
                <a:solidFill>
                  <a:prstClr val="black"/>
                </a:solidFill>
              </a:rPr>
              <a:t>errors are estimated from the Geant4 simulation taking multiple scattering fully into </a:t>
            </a:r>
            <a:r>
              <a:rPr lang="en-US" dirty="0" smtClean="0">
                <a:solidFill>
                  <a:prstClr val="black"/>
                </a:solidFill>
              </a:rPr>
              <a:t>account in this final result. All strip-multiplicity are used for strip clusters in this result; centroid positions of clusters with 2 and 3 strips are corrected for non-linear strip response (</a:t>
            </a:r>
            <a:r>
              <a:rPr lang="en-US" dirty="0" smtClean="0">
                <a:solidFill>
                  <a:srgbClr val="0070C0"/>
                </a:solidFill>
              </a:rPr>
              <a:t>blue points</a:t>
            </a:r>
            <a:r>
              <a:rPr lang="en-US" dirty="0" smtClean="0">
                <a:solidFill>
                  <a:prstClr val="black"/>
                </a:solidFill>
              </a:rPr>
              <a:t>).</a:t>
            </a:r>
            <a:endParaRPr lang="en-US" dirty="0">
              <a:solidFill>
                <a:prstClr val="black"/>
              </a:solidFill>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solidFill>
                  <a:prstClr val="black">
                    <a:tint val="75000"/>
                  </a:prstClr>
                </a:solidFill>
              </a:rPr>
              <a:pPr/>
              <a:t>11</a:t>
            </a:fld>
            <a:endParaRPr lang="en-US">
              <a:solidFill>
                <a:prstClr val="black">
                  <a:tint val="75000"/>
                </a:prstClr>
              </a:solidFill>
            </a:endParaRPr>
          </a:p>
        </p:txBody>
      </p:sp>
      <p:pic>
        <p:nvPicPr>
          <p:cNvPr id="9" name="Picture 8"/>
          <p:cNvPicPr>
            <a:picLocks noChangeAspect="1"/>
          </p:cNvPicPr>
          <p:nvPr/>
        </p:nvPicPr>
        <p:blipFill>
          <a:blip r:embed="rId4"/>
          <a:stretch>
            <a:fillRect/>
          </a:stretch>
        </p:blipFill>
        <p:spPr>
          <a:xfrm>
            <a:off x="76200" y="19051"/>
            <a:ext cx="713751" cy="742950"/>
          </a:xfrm>
          <a:prstGeom prst="rect">
            <a:avLst/>
          </a:prstGeom>
        </p:spPr>
      </p:pic>
    </p:spTree>
    <p:extLst>
      <p:ext uri="{BB962C8B-B14F-4D97-AF65-F5344CB8AC3E}">
        <p14:creationId xmlns:p14="http://schemas.microsoft.com/office/powerpoint/2010/main" val="24503684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90600" y="76200"/>
            <a:ext cx="7924800" cy="838200"/>
          </a:xfrm>
        </p:spPr>
        <p:txBody>
          <a:bodyPr>
            <a:normAutofit fontScale="90000"/>
          </a:bodyPr>
          <a:lstStyle/>
          <a:p>
            <a:r>
              <a:rPr lang="en-US" sz="2600" dirty="0" smtClean="0"/>
              <a:t>Comparison of Resolutions Obtained with </a:t>
            </a:r>
            <a:r>
              <a:rPr lang="en-US" sz="2600" dirty="0" smtClean="0"/>
              <a:t>Track-error Method </a:t>
            </a:r>
            <a:r>
              <a:rPr lang="en-US" sz="2600" dirty="0" smtClean="0"/>
              <a:t>with Geometric-Mean </a:t>
            </a:r>
            <a:r>
              <a:rPr lang="en-US" sz="2600" dirty="0"/>
              <a:t>M</a:t>
            </a:r>
            <a:r>
              <a:rPr lang="en-US" sz="2600" dirty="0" smtClean="0"/>
              <a:t>ethod </a:t>
            </a:r>
            <a:r>
              <a:rPr lang="en-US" sz="2600" dirty="0" smtClean="0"/>
              <a:t>via</a:t>
            </a:r>
            <a:r>
              <a:rPr lang="en-US" sz="2600" dirty="0" smtClean="0"/>
              <a:t> </a:t>
            </a:r>
            <a:r>
              <a:rPr lang="en-US" sz="2600" dirty="0" smtClean="0"/>
              <a:t>Geant4 Simulation</a:t>
            </a:r>
            <a:endParaRPr lang="en-US" sz="2600" dirty="0"/>
          </a:p>
        </p:txBody>
      </p:sp>
      <p:pic>
        <p:nvPicPr>
          <p:cNvPr id="9" name="Picture 8" descr="Output_vs_input_smearTrackersWith50umRes_polar"/>
          <p:cNvPicPr/>
          <p:nvPr/>
        </p:nvPicPr>
        <p:blipFill>
          <a:blip r:embed="rId2">
            <a:extLst>
              <a:ext uri="{28A0092B-C50C-407E-A947-70E740481C1C}">
                <a14:useLocalDpi xmlns:a14="http://schemas.microsoft.com/office/drawing/2010/main" val="0"/>
              </a:ext>
            </a:extLst>
          </a:blip>
          <a:srcRect t="8018" r="7204"/>
          <a:stretch>
            <a:fillRect/>
          </a:stretch>
        </p:blipFill>
        <p:spPr bwMode="auto">
          <a:xfrm>
            <a:off x="152400" y="1981200"/>
            <a:ext cx="4419600" cy="2514600"/>
          </a:xfrm>
          <a:prstGeom prst="rect">
            <a:avLst/>
          </a:prstGeom>
          <a:noFill/>
          <a:ln>
            <a:noFill/>
          </a:ln>
        </p:spPr>
      </p:pic>
      <p:pic>
        <p:nvPicPr>
          <p:cNvPr id="10" name="Picture 9" descr="Output_vs_input_FITEIC_polar_fitted"/>
          <p:cNvPicPr/>
          <p:nvPr/>
        </p:nvPicPr>
        <p:blipFill>
          <a:blip r:embed="rId3">
            <a:extLst>
              <a:ext uri="{28A0092B-C50C-407E-A947-70E740481C1C}">
                <a14:useLocalDpi xmlns:a14="http://schemas.microsoft.com/office/drawing/2010/main" val="0"/>
              </a:ext>
            </a:extLst>
          </a:blip>
          <a:srcRect t="8159" r="8484"/>
          <a:stretch>
            <a:fillRect/>
          </a:stretch>
        </p:blipFill>
        <p:spPr bwMode="auto">
          <a:xfrm>
            <a:off x="4572000" y="1981200"/>
            <a:ext cx="4419600" cy="2514600"/>
          </a:xfrm>
          <a:prstGeom prst="rect">
            <a:avLst/>
          </a:prstGeom>
          <a:noFill/>
          <a:ln>
            <a:noFill/>
          </a:ln>
        </p:spPr>
      </p:pic>
      <p:sp>
        <p:nvSpPr>
          <p:cNvPr id="2" name="TextBox 1"/>
          <p:cNvSpPr txBox="1"/>
          <p:nvPr/>
        </p:nvSpPr>
        <p:spPr>
          <a:xfrm>
            <a:off x="0" y="838200"/>
            <a:ext cx="9144000" cy="1077218"/>
          </a:xfrm>
          <a:prstGeom prst="rect">
            <a:avLst/>
          </a:prstGeom>
          <a:noFill/>
        </p:spPr>
        <p:txBody>
          <a:bodyPr wrap="square" rtlCol="0">
            <a:spAutoFit/>
          </a:bodyPr>
          <a:lstStyle/>
          <a:p>
            <a:r>
              <a:rPr lang="en-US" sz="1600" b="1" dirty="0" smtClean="0">
                <a:solidFill>
                  <a:prstClr val="black"/>
                </a:solidFill>
              </a:rPr>
              <a:t>On the left plot, all trackers are assumed to have 50 µm resolution; on the right plot, tracker resolutions that are put into the simulation are the actual resolutions from the experimental data.</a:t>
            </a:r>
          </a:p>
          <a:p>
            <a:r>
              <a:rPr lang="en-US" sz="1600" b="1" dirty="0" smtClean="0">
                <a:solidFill>
                  <a:prstClr val="black"/>
                </a:solidFill>
              </a:rPr>
              <a:t>We observe that the </a:t>
            </a:r>
            <a:r>
              <a:rPr lang="en-US" sz="1600" b="1" u="sng" dirty="0" smtClean="0">
                <a:solidFill>
                  <a:prstClr val="black"/>
                </a:solidFill>
              </a:rPr>
              <a:t>geometric-mean method underestimates the resolutions by ~10% while the track-error method produces very accurate results</a:t>
            </a:r>
            <a:r>
              <a:rPr lang="en-US" sz="1600" b="1" dirty="0" smtClean="0">
                <a:solidFill>
                  <a:prstClr val="black"/>
                </a:solidFill>
              </a:rPr>
              <a:t>. </a:t>
            </a:r>
            <a:r>
              <a:rPr lang="en-US" sz="1600" b="1" u="sng" dirty="0">
                <a:solidFill>
                  <a:prstClr val="black"/>
                </a:solidFill>
              </a:rPr>
              <a:t>M</a:t>
            </a:r>
            <a:r>
              <a:rPr lang="en-US" sz="1600" b="1" u="sng" dirty="0" smtClean="0">
                <a:solidFill>
                  <a:prstClr val="black"/>
                </a:solidFill>
              </a:rPr>
              <a:t>ultiple scattering is fully considered in this simulation.</a:t>
            </a:r>
            <a:endParaRPr lang="en-US" sz="1600" b="1" u="sng" dirty="0">
              <a:solidFill>
                <a:prstClr val="black"/>
              </a:solidFill>
            </a:endParaRPr>
          </a:p>
        </p:txBody>
      </p:sp>
      <p:pic>
        <p:nvPicPr>
          <p:cNvPr id="11" name="Picture 10" descr="GeoMean_vs_ErrEst_AllStripsWithCorrection_Zigzag"/>
          <p:cNvPicPr/>
          <p:nvPr/>
        </p:nvPicPr>
        <p:blipFill>
          <a:blip r:embed="rId4">
            <a:extLst>
              <a:ext uri="{28A0092B-C50C-407E-A947-70E740481C1C}">
                <a14:useLocalDpi xmlns:a14="http://schemas.microsoft.com/office/drawing/2010/main" val="0"/>
              </a:ext>
            </a:extLst>
          </a:blip>
          <a:srcRect t="7127" r="8864"/>
          <a:stretch>
            <a:fillRect/>
          </a:stretch>
        </p:blipFill>
        <p:spPr bwMode="auto">
          <a:xfrm>
            <a:off x="0" y="4495800"/>
            <a:ext cx="4876800" cy="2362200"/>
          </a:xfrm>
          <a:prstGeom prst="rect">
            <a:avLst/>
          </a:prstGeom>
          <a:noFill/>
          <a:ln>
            <a:noFill/>
          </a:ln>
        </p:spPr>
      </p:pic>
      <p:sp>
        <p:nvSpPr>
          <p:cNvPr id="3" name="TextBox 2"/>
          <p:cNvSpPr txBox="1"/>
          <p:nvPr/>
        </p:nvSpPr>
        <p:spPr>
          <a:xfrm>
            <a:off x="4876800" y="5105400"/>
            <a:ext cx="4267200" cy="1200329"/>
          </a:xfrm>
          <a:prstGeom prst="rect">
            <a:avLst/>
          </a:prstGeom>
          <a:noFill/>
        </p:spPr>
        <p:txBody>
          <a:bodyPr wrap="square" rtlCol="0">
            <a:spAutoFit/>
          </a:bodyPr>
          <a:lstStyle/>
          <a:p>
            <a:r>
              <a:rPr lang="en-US" dirty="0" smtClean="0">
                <a:solidFill>
                  <a:prstClr val="black"/>
                </a:solidFill>
              </a:rPr>
              <a:t>Resolution comparison </a:t>
            </a:r>
            <a:r>
              <a:rPr lang="en-US" u="sng" dirty="0" smtClean="0">
                <a:solidFill>
                  <a:prstClr val="black"/>
                </a:solidFill>
              </a:rPr>
              <a:t>for the zigzag GEM </a:t>
            </a:r>
            <a:r>
              <a:rPr lang="en-US" dirty="0" smtClean="0">
                <a:solidFill>
                  <a:prstClr val="black"/>
                </a:solidFill>
              </a:rPr>
              <a:t>in polar coordinates from beam test data. </a:t>
            </a:r>
            <a:r>
              <a:rPr lang="en-US" b="1" dirty="0" smtClean="0">
                <a:solidFill>
                  <a:prstClr val="black"/>
                </a:solidFill>
              </a:rPr>
              <a:t>Geometric mean method underestimates the angular resolution by </a:t>
            </a:r>
            <a:r>
              <a:rPr lang="en-US" b="1" dirty="0">
                <a:solidFill>
                  <a:prstClr val="black"/>
                </a:solidFill>
              </a:rPr>
              <a:t>7-11% </a:t>
            </a:r>
            <a:r>
              <a:rPr lang="en-US" dirty="0" smtClean="0">
                <a:solidFill>
                  <a:prstClr val="black"/>
                </a:solidFill>
              </a:rPr>
              <a:t>.</a:t>
            </a:r>
            <a:endParaRPr lang="en-US" dirty="0">
              <a:solidFill>
                <a:prstClr val="black"/>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12</a:t>
            </a:fld>
            <a:endParaRPr lang="en-US">
              <a:solidFill>
                <a:prstClr val="black">
                  <a:tint val="75000"/>
                </a:prstClr>
              </a:solidFill>
            </a:endParaRPr>
          </a:p>
        </p:txBody>
      </p:sp>
      <p:pic>
        <p:nvPicPr>
          <p:cNvPr id="12" name="Picture 11"/>
          <p:cNvPicPr>
            <a:picLocks noChangeAspect="1"/>
          </p:cNvPicPr>
          <p:nvPr/>
        </p:nvPicPr>
        <p:blipFill>
          <a:blip r:embed="rId5"/>
          <a:stretch>
            <a:fillRect/>
          </a:stretch>
        </p:blipFill>
        <p:spPr>
          <a:xfrm>
            <a:off x="76200" y="19051"/>
            <a:ext cx="713751" cy="742950"/>
          </a:xfrm>
          <a:prstGeom prst="rect">
            <a:avLst/>
          </a:prstGeom>
        </p:spPr>
      </p:pic>
    </p:spTree>
    <p:extLst>
      <p:ext uri="{BB962C8B-B14F-4D97-AF65-F5344CB8AC3E}">
        <p14:creationId xmlns:p14="http://schemas.microsoft.com/office/powerpoint/2010/main" val="28699503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09600" y="19050"/>
            <a:ext cx="8458200" cy="838200"/>
          </a:xfrm>
        </p:spPr>
        <p:txBody>
          <a:bodyPr>
            <a:normAutofit/>
          </a:bodyPr>
          <a:lstStyle/>
          <a:p>
            <a:r>
              <a:rPr lang="en-US" sz="2600" dirty="0" smtClean="0"/>
              <a:t>EIC </a:t>
            </a:r>
            <a:r>
              <a:rPr lang="en-US" sz="2600" dirty="0" smtClean="0"/>
              <a:t>forward tracker prototype – </a:t>
            </a:r>
            <a:r>
              <a:rPr lang="en-US" sz="2600" dirty="0" smtClean="0"/>
              <a:t>Common GEM </a:t>
            </a:r>
            <a:r>
              <a:rPr lang="en-US" sz="2600" dirty="0" smtClean="0"/>
              <a:t>foil design</a:t>
            </a:r>
            <a:endParaRPr lang="en-US" sz="2600"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190500" y="838200"/>
            <a:ext cx="3695700" cy="4648200"/>
          </a:xfrm>
          <a:prstGeom prst="rect">
            <a:avLst/>
          </a:prstGeom>
          <a:noFill/>
          <a:ln>
            <a:noFill/>
          </a:ln>
        </p:spPr>
      </p:pic>
      <p:sp>
        <p:nvSpPr>
          <p:cNvPr id="6" name="TextBox 5"/>
          <p:cNvSpPr txBox="1"/>
          <p:nvPr/>
        </p:nvSpPr>
        <p:spPr>
          <a:xfrm>
            <a:off x="3914775" y="1143000"/>
            <a:ext cx="4876800" cy="2308324"/>
          </a:xfrm>
          <a:prstGeom prst="rect">
            <a:avLst/>
          </a:prstGeom>
          <a:noFill/>
        </p:spPr>
        <p:txBody>
          <a:bodyPr wrap="square" rtlCol="0">
            <a:spAutoFit/>
          </a:bodyPr>
          <a:lstStyle/>
          <a:p>
            <a:r>
              <a:rPr lang="en-US" sz="1600" b="1" dirty="0" smtClean="0">
                <a:solidFill>
                  <a:prstClr val="black"/>
                </a:solidFill>
              </a:rPr>
              <a:t>Overview:</a:t>
            </a:r>
          </a:p>
          <a:p>
            <a:endParaRPr lang="en-US" sz="1600" b="1" dirty="0" smtClean="0">
              <a:solidFill>
                <a:prstClr val="black"/>
              </a:solidFill>
            </a:endParaRPr>
          </a:p>
          <a:p>
            <a:pPr marL="285750" indent="-285750">
              <a:buFont typeface="Arial" pitchFamily="34" charset="0"/>
              <a:buChar char="•"/>
            </a:pPr>
            <a:r>
              <a:rPr lang="en-US" sz="1600" b="1" dirty="0" smtClean="0">
                <a:solidFill>
                  <a:prstClr val="black"/>
                </a:solidFill>
              </a:rPr>
              <a:t>30.1° opening angle for single prototype to allow for overlap of adjacent chambers.</a:t>
            </a:r>
          </a:p>
          <a:p>
            <a:pPr marL="285750" indent="-285750">
              <a:buFont typeface="Arial" pitchFamily="34" charset="0"/>
              <a:buChar char="•"/>
            </a:pPr>
            <a:r>
              <a:rPr lang="en-US" sz="1600" b="1" dirty="0" smtClean="0">
                <a:solidFill>
                  <a:prstClr val="black"/>
                </a:solidFill>
              </a:rPr>
              <a:t>Active foil length is ~90 cm.</a:t>
            </a:r>
          </a:p>
          <a:p>
            <a:pPr marL="285750" indent="-285750">
              <a:buFont typeface="Arial" pitchFamily="34" charset="0"/>
              <a:buChar char="•"/>
            </a:pPr>
            <a:r>
              <a:rPr lang="en-US" sz="1600" b="1" dirty="0" smtClean="0">
                <a:solidFill>
                  <a:prstClr val="black"/>
                </a:solidFill>
              </a:rPr>
              <a:t>The foil is segmented into 24 sectors. 8 sectors at the lower eta region are segmented mainly in the R direction; 16 sectors at the higher eta region are in the </a:t>
            </a:r>
            <a:r>
              <a:rPr lang="el-GR" sz="1600" b="1" dirty="0" smtClean="0">
                <a:solidFill>
                  <a:prstClr val="black"/>
                </a:solidFill>
              </a:rPr>
              <a:t>ϕ</a:t>
            </a:r>
            <a:r>
              <a:rPr lang="en-US" sz="1600" b="1" dirty="0" smtClean="0">
                <a:solidFill>
                  <a:prstClr val="black"/>
                </a:solidFill>
              </a:rPr>
              <a:t> direction.</a:t>
            </a:r>
            <a:endParaRPr lang="en-US" sz="1600" b="1" dirty="0">
              <a:solidFill>
                <a:prstClr val="black"/>
              </a:solidFill>
            </a:endParaRPr>
          </a:p>
        </p:txBody>
      </p:sp>
      <p:sp>
        <p:nvSpPr>
          <p:cNvPr id="8" name="TextBox 7"/>
          <p:cNvSpPr txBox="1"/>
          <p:nvPr/>
        </p:nvSpPr>
        <p:spPr>
          <a:xfrm>
            <a:off x="0" y="5562600"/>
            <a:ext cx="9144000" cy="1200329"/>
          </a:xfrm>
          <a:prstGeom prst="rect">
            <a:avLst/>
          </a:prstGeom>
          <a:noFill/>
        </p:spPr>
        <p:txBody>
          <a:bodyPr wrap="square" rtlCol="0">
            <a:spAutoFit/>
          </a:bodyPr>
          <a:lstStyle/>
          <a:p>
            <a:pPr marL="285750" indent="-285750">
              <a:buFont typeface="Arial" pitchFamily="34" charset="0"/>
              <a:buChar char="•"/>
            </a:pPr>
            <a:r>
              <a:rPr lang="en-US" b="1" dirty="0" smtClean="0">
                <a:solidFill>
                  <a:prstClr val="black"/>
                </a:solidFill>
              </a:rPr>
              <a:t>This common GEM foil design will be used by the forward tracker task force (the groups from Temple U., U. </a:t>
            </a:r>
            <a:r>
              <a:rPr lang="en-US" b="1" dirty="0" err="1" smtClean="0">
                <a:solidFill>
                  <a:prstClr val="black"/>
                </a:solidFill>
              </a:rPr>
              <a:t>Va</a:t>
            </a:r>
            <a:r>
              <a:rPr lang="en-US" b="1" dirty="0" smtClean="0">
                <a:solidFill>
                  <a:prstClr val="black"/>
                </a:solidFill>
              </a:rPr>
              <a:t>, and Florida Tech).</a:t>
            </a:r>
          </a:p>
          <a:p>
            <a:pPr marL="285750" indent="-285750">
              <a:buFont typeface="Arial" pitchFamily="34" charset="0"/>
              <a:buChar char="•"/>
            </a:pPr>
            <a:r>
              <a:rPr lang="en-US" b="1" dirty="0" smtClean="0">
                <a:solidFill>
                  <a:prstClr val="black"/>
                </a:solidFill>
              </a:rPr>
              <a:t>Funds are requested for commercial production of these foils by Tech-Etch Inc. in 2016 and 2017.</a:t>
            </a:r>
            <a:endParaRPr lang="en-US" b="1" dirty="0">
              <a:solidFill>
                <a:prstClr val="black"/>
              </a:solidFill>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solidFill>
                  <a:prstClr val="black">
                    <a:tint val="75000"/>
                  </a:prstClr>
                </a:solidFill>
              </a:rPr>
              <a:pPr/>
              <a:t>13</a:t>
            </a:fld>
            <a:endParaRPr lang="en-US">
              <a:solidFill>
                <a:prstClr val="black">
                  <a:tint val="75000"/>
                </a:prstClr>
              </a:solidFill>
            </a:endParaRPr>
          </a:p>
        </p:txBody>
      </p:sp>
      <p:pic>
        <p:nvPicPr>
          <p:cNvPr id="7" name="Picture 6"/>
          <p:cNvPicPr>
            <a:picLocks noChangeAspect="1"/>
          </p:cNvPicPr>
          <p:nvPr/>
        </p:nvPicPr>
        <p:blipFill>
          <a:blip r:embed="rId3"/>
          <a:stretch>
            <a:fillRect/>
          </a:stretch>
        </p:blipFill>
        <p:spPr>
          <a:xfrm>
            <a:off x="76200" y="19051"/>
            <a:ext cx="713751" cy="742950"/>
          </a:xfrm>
          <a:prstGeom prst="rect">
            <a:avLst/>
          </a:prstGeom>
        </p:spPr>
      </p:pic>
    </p:spTree>
    <p:extLst>
      <p:ext uri="{BB962C8B-B14F-4D97-AF65-F5344CB8AC3E}">
        <p14:creationId xmlns:p14="http://schemas.microsoft.com/office/powerpoint/2010/main" val="18242118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19200" y="0"/>
            <a:ext cx="7924800" cy="838200"/>
          </a:xfrm>
        </p:spPr>
        <p:txBody>
          <a:bodyPr>
            <a:normAutofit/>
          </a:bodyPr>
          <a:lstStyle/>
          <a:p>
            <a:r>
              <a:rPr lang="en-US" sz="2600" dirty="0" smtClean="0"/>
              <a:t>EIC </a:t>
            </a:r>
            <a:r>
              <a:rPr lang="en-US" sz="2600" dirty="0" smtClean="0"/>
              <a:t>forward tracker prototype – </a:t>
            </a:r>
            <a:r>
              <a:rPr lang="en-US" sz="2600" dirty="0" smtClean="0"/>
              <a:t>Common GEM </a:t>
            </a:r>
            <a:r>
              <a:rPr lang="en-US" sz="2600" dirty="0" smtClean="0"/>
              <a:t>foil design</a:t>
            </a:r>
            <a:endParaRPr lang="en-US" sz="2600"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838200" y="990600"/>
            <a:ext cx="7391400" cy="3657600"/>
          </a:xfrm>
          <a:prstGeom prst="rect">
            <a:avLst/>
          </a:prstGeom>
          <a:noFill/>
          <a:ln>
            <a:noFill/>
          </a:ln>
        </p:spPr>
      </p:pic>
      <p:sp>
        <p:nvSpPr>
          <p:cNvPr id="2" name="TextBox 1"/>
          <p:cNvSpPr txBox="1"/>
          <p:nvPr/>
        </p:nvSpPr>
        <p:spPr>
          <a:xfrm>
            <a:off x="0" y="4572000"/>
            <a:ext cx="9144000" cy="2308324"/>
          </a:xfrm>
          <a:prstGeom prst="rect">
            <a:avLst/>
          </a:prstGeom>
          <a:noFill/>
        </p:spPr>
        <p:txBody>
          <a:bodyPr wrap="square" rtlCol="0">
            <a:spAutoFit/>
          </a:bodyPr>
          <a:lstStyle/>
          <a:p>
            <a:pPr marL="285750" indent="-285750">
              <a:buFont typeface="Arial" pitchFamily="34" charset="0"/>
              <a:buChar char="•"/>
            </a:pPr>
            <a:r>
              <a:rPr lang="en-US" b="1" dirty="0" smtClean="0">
                <a:solidFill>
                  <a:prstClr val="black"/>
                </a:solidFill>
              </a:rPr>
              <a:t>There are HV pads </a:t>
            </a:r>
            <a:r>
              <a:rPr lang="en-US" b="1" dirty="0" smtClean="0">
                <a:solidFill>
                  <a:srgbClr val="FF0000"/>
                </a:solidFill>
              </a:rPr>
              <a:t>(red) </a:t>
            </a:r>
            <a:r>
              <a:rPr lang="en-US" b="1" dirty="0" smtClean="0">
                <a:solidFill>
                  <a:prstClr val="black"/>
                </a:solidFill>
              </a:rPr>
              <a:t>outside of a closed chamber for the Temple U and U. </a:t>
            </a:r>
            <a:r>
              <a:rPr lang="en-US" b="1" dirty="0" err="1" smtClean="0">
                <a:solidFill>
                  <a:prstClr val="black"/>
                </a:solidFill>
              </a:rPr>
              <a:t>Va</a:t>
            </a:r>
            <a:r>
              <a:rPr lang="en-US" b="1" dirty="0" smtClean="0">
                <a:solidFill>
                  <a:prstClr val="black"/>
                </a:solidFill>
              </a:rPr>
              <a:t> design approaches. The HV traces </a:t>
            </a:r>
            <a:r>
              <a:rPr lang="en-US" b="1" dirty="0" smtClean="0">
                <a:solidFill>
                  <a:srgbClr val="FF0000"/>
                </a:solidFill>
              </a:rPr>
              <a:t>(red) </a:t>
            </a:r>
            <a:r>
              <a:rPr lang="en-US" b="1" dirty="0" smtClean="0">
                <a:solidFill>
                  <a:prstClr val="black"/>
                </a:solidFill>
              </a:rPr>
              <a:t>are brought individually to each foil sector.</a:t>
            </a:r>
          </a:p>
          <a:p>
            <a:pPr marL="285750" indent="-285750">
              <a:buFont typeface="Arial" pitchFamily="34" charset="0"/>
              <a:buChar char="•"/>
            </a:pPr>
            <a:r>
              <a:rPr lang="en-US" b="1" dirty="0" smtClean="0">
                <a:solidFill>
                  <a:prstClr val="black"/>
                </a:solidFill>
              </a:rPr>
              <a:t>The HV pads for the Florida Tech group are integrated into stretching frames</a:t>
            </a:r>
            <a:r>
              <a:rPr lang="en-US" b="1" dirty="0">
                <a:solidFill>
                  <a:prstClr val="black"/>
                </a:solidFill>
              </a:rPr>
              <a:t>;</a:t>
            </a:r>
            <a:r>
              <a:rPr lang="en-US" b="1" dirty="0" smtClean="0">
                <a:solidFill>
                  <a:prstClr val="black"/>
                </a:solidFill>
              </a:rPr>
              <a:t> they connect to foil sectors through protective resistors that are mounted directly on the foils. </a:t>
            </a:r>
          </a:p>
          <a:p>
            <a:pPr marL="285750" indent="-285750">
              <a:buFont typeface="Arial" pitchFamily="34" charset="0"/>
              <a:buChar char="•"/>
            </a:pPr>
            <a:r>
              <a:rPr lang="en-US" b="1" dirty="0" smtClean="0">
                <a:solidFill>
                  <a:prstClr val="black"/>
                </a:solidFill>
              </a:rPr>
              <a:t>To avoid crossings between FIT HV traces and the other HV traces, we put common HV lines on the bottom surface of the foil, and we use other pads (2mm size) with hole arrays to create vias to connect the two sides. These hole arrays will be filled up with conductive glue to make the connection.</a:t>
            </a:r>
            <a:endParaRPr lang="en-US" b="1" dirty="0">
              <a:solidFill>
                <a:prstClr val="black"/>
              </a:solidFill>
            </a:endParaRPr>
          </a:p>
        </p:txBody>
      </p:sp>
      <p:sp>
        <p:nvSpPr>
          <p:cNvPr id="5" name="TextBox 4"/>
          <p:cNvSpPr txBox="1"/>
          <p:nvPr/>
        </p:nvSpPr>
        <p:spPr>
          <a:xfrm>
            <a:off x="304800" y="638145"/>
            <a:ext cx="2891689" cy="400110"/>
          </a:xfrm>
          <a:prstGeom prst="rect">
            <a:avLst/>
          </a:prstGeom>
          <a:noFill/>
        </p:spPr>
        <p:txBody>
          <a:bodyPr wrap="none" rtlCol="0">
            <a:spAutoFit/>
          </a:bodyPr>
          <a:lstStyle/>
          <a:p>
            <a:r>
              <a:rPr lang="en-US" sz="2000" dirty="0" smtClean="0">
                <a:solidFill>
                  <a:prstClr val="black"/>
                </a:solidFill>
              </a:rPr>
              <a:t>Design Detail of HV paths:</a:t>
            </a:r>
            <a:endParaRPr lang="en-US" sz="2000" dirty="0">
              <a:solidFill>
                <a:prstClr val="black"/>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solidFill>
                  <a:prstClr val="black">
                    <a:tint val="75000"/>
                  </a:prstClr>
                </a:solidFill>
              </a:rPr>
              <a:pPr/>
              <a:t>14</a:t>
            </a:fld>
            <a:endParaRPr lang="en-US">
              <a:solidFill>
                <a:prstClr val="black">
                  <a:tint val="75000"/>
                </a:prstClr>
              </a:solidFill>
            </a:endParaRPr>
          </a:p>
        </p:txBody>
      </p:sp>
      <p:pic>
        <p:nvPicPr>
          <p:cNvPr id="8" name="Picture 7"/>
          <p:cNvPicPr>
            <a:picLocks noChangeAspect="1"/>
          </p:cNvPicPr>
          <p:nvPr/>
        </p:nvPicPr>
        <p:blipFill>
          <a:blip r:embed="rId3"/>
          <a:stretch>
            <a:fillRect/>
          </a:stretch>
        </p:blipFill>
        <p:spPr>
          <a:xfrm>
            <a:off x="76200" y="19051"/>
            <a:ext cx="713751" cy="742950"/>
          </a:xfrm>
          <a:prstGeom prst="rect">
            <a:avLst/>
          </a:prstGeom>
        </p:spPr>
      </p:pic>
    </p:spTree>
    <p:extLst>
      <p:ext uri="{BB962C8B-B14F-4D97-AF65-F5344CB8AC3E}">
        <p14:creationId xmlns:p14="http://schemas.microsoft.com/office/powerpoint/2010/main" val="21152616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0"/>
            <a:ext cx="9144000" cy="461665"/>
          </a:xfrm>
          <a:prstGeom prst="rect">
            <a:avLst/>
          </a:prstGeom>
          <a:noFill/>
        </p:spPr>
        <p:txBody>
          <a:bodyPr wrap="square" rtlCol="0">
            <a:spAutoFit/>
          </a:bodyPr>
          <a:lstStyle/>
          <a:p>
            <a:pPr algn="ctr"/>
            <a:r>
              <a:rPr lang="en-US" sz="2400" dirty="0" smtClean="0">
                <a:solidFill>
                  <a:srgbClr val="C00000"/>
                </a:solidFill>
                <a:latin typeface="Times New Roman" pitchFamily="18" charset="0"/>
                <a:cs typeface="Times New Roman" pitchFamily="18" charset="0"/>
              </a:rPr>
              <a:t>EIC GEM R&amp;D @ UVa: </a:t>
            </a:r>
            <a:r>
              <a:rPr lang="en-US" sz="2400" dirty="0" smtClean="0">
                <a:solidFill>
                  <a:srgbClr val="1F497D"/>
                </a:solidFill>
                <a:latin typeface="Times New Roman" pitchFamily="18" charset="0"/>
                <a:cs typeface="Times New Roman" pitchFamily="18" charset="0"/>
              </a:rPr>
              <a:t>What was done</a:t>
            </a:r>
          </a:p>
        </p:txBody>
      </p:sp>
      <p:sp>
        <p:nvSpPr>
          <p:cNvPr id="13" name="Content Placeholder 4"/>
          <p:cNvSpPr txBox="1">
            <a:spLocks/>
          </p:cNvSpPr>
          <p:nvPr/>
        </p:nvSpPr>
        <p:spPr>
          <a:xfrm>
            <a:off x="0" y="685800"/>
            <a:ext cx="9144000" cy="57912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85750" lvl="1" indent="-285750" algn="just">
              <a:lnSpc>
                <a:spcPct val="150000"/>
              </a:lnSpc>
              <a:buFont typeface="Arial" panose="020B0604020202020204" pitchFamily="34" charset="0"/>
              <a:buChar char="•"/>
            </a:pPr>
            <a:r>
              <a:rPr lang="en-US" sz="1800" dirty="0" smtClean="0">
                <a:solidFill>
                  <a:srgbClr val="1F497D"/>
                </a:solidFill>
                <a:latin typeface="Times New Roman" pitchFamily="18" charset="0"/>
                <a:cs typeface="Times New Roman" pitchFamily="18" charset="0"/>
              </a:rPr>
              <a:t>Design of  common GEM foil </a:t>
            </a:r>
            <a:r>
              <a:rPr lang="en-US" sz="1800" dirty="0">
                <a:solidFill>
                  <a:srgbClr val="1F497D"/>
                </a:solidFill>
                <a:latin typeface="Times New Roman" pitchFamily="18" charset="0"/>
                <a:cs typeface="Times New Roman" pitchFamily="18" charset="0"/>
              </a:rPr>
              <a:t>(</a:t>
            </a:r>
            <a:r>
              <a:rPr lang="en-US" sz="1800" dirty="0" smtClean="0">
                <a:solidFill>
                  <a:srgbClr val="1F497D"/>
                </a:solidFill>
                <a:latin typeface="Times New Roman" pitchFamily="18" charset="0"/>
                <a:cs typeface="Times New Roman" pitchFamily="18" charset="0"/>
              </a:rPr>
              <a:t>UVa, FIT and TU groups ) for EIC-FT-GEM-II prototype</a:t>
            </a:r>
          </a:p>
          <a:p>
            <a:pPr marL="742950" lvl="2" indent="-285750" algn="just">
              <a:lnSpc>
                <a:spcPct val="150000"/>
              </a:lnSpc>
              <a:buFont typeface="Arial" panose="020B0604020202020204" pitchFamily="34" charset="0"/>
              <a:buChar char="•"/>
            </a:pPr>
            <a:r>
              <a:rPr lang="en-US" sz="1600" dirty="0">
                <a:solidFill>
                  <a:prstClr val="black"/>
                </a:solidFill>
                <a:latin typeface="Times New Roman" pitchFamily="18" charset="0"/>
                <a:cs typeface="Times New Roman" pitchFamily="18" charset="0"/>
              </a:rPr>
              <a:t>B</a:t>
            </a:r>
            <a:r>
              <a:rPr lang="en-US" sz="1600" dirty="0" smtClean="0">
                <a:solidFill>
                  <a:prstClr val="black"/>
                </a:solidFill>
                <a:latin typeface="Times New Roman" pitchFamily="18" charset="0"/>
                <a:cs typeface="Times New Roman" pitchFamily="18" charset="0"/>
              </a:rPr>
              <a:t>i-weekly working group meeting (discussion included people from Yale and Tech Etch Company)</a:t>
            </a:r>
          </a:p>
          <a:p>
            <a:pPr marL="742950" lvl="2"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Common GEM foil accommodates requirements by different assembly techniques from the 3 groups</a:t>
            </a:r>
          </a:p>
          <a:p>
            <a:pPr marL="742950" lvl="2"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Actual drawing and finalization of the design by A. Zhang (</a:t>
            </a:r>
            <a:r>
              <a:rPr lang="en-US" sz="1600" dirty="0" smtClean="0">
                <a:solidFill>
                  <a:prstClr val="black"/>
                </a:solidFill>
                <a:latin typeface="Times New Roman" pitchFamily="18" charset="0"/>
                <a:cs typeface="Times New Roman" pitchFamily="18" charset="0"/>
                <a:sym typeface="Wingdings"/>
              </a:rPr>
              <a:t>see FIT slides) </a:t>
            </a:r>
            <a:endParaRPr lang="en-US" sz="1600" dirty="0" smtClean="0">
              <a:solidFill>
                <a:prstClr val="black"/>
              </a:solidFill>
              <a:latin typeface="Times New Roman" pitchFamily="18" charset="0"/>
              <a:cs typeface="Times New Roman" pitchFamily="18" charset="0"/>
            </a:endParaRPr>
          </a:p>
          <a:p>
            <a:pPr marL="285750" lvl="1" indent="-285750" algn="just">
              <a:lnSpc>
                <a:spcPct val="150000"/>
              </a:lnSpc>
              <a:buFont typeface="Arial" panose="020B0604020202020204" pitchFamily="34" charset="0"/>
              <a:buChar char="•"/>
            </a:pPr>
            <a:r>
              <a:rPr lang="en-US" sz="1800" dirty="0" smtClean="0">
                <a:solidFill>
                  <a:srgbClr val="1F497D"/>
                </a:solidFill>
                <a:latin typeface="Times New Roman" pitchFamily="18" charset="0"/>
                <a:cs typeface="Times New Roman" pitchFamily="18" charset="0"/>
              </a:rPr>
              <a:t>2D stereo angle flexible readout board for EIC-FT-GEM-II</a:t>
            </a:r>
            <a:endParaRPr lang="en-US" sz="1400" dirty="0" smtClean="0">
              <a:solidFill>
                <a:srgbClr val="1F497D"/>
              </a:solidFill>
              <a:latin typeface="Times New Roman" pitchFamily="18" charset="0"/>
              <a:cs typeface="Times New Roman" pitchFamily="18" charset="0"/>
            </a:endParaRPr>
          </a:p>
          <a:p>
            <a:pPr marL="742950" lvl="2"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New ideas to be tested for all FEC cards on the outer radius side of the chamber</a:t>
            </a:r>
          </a:p>
          <a:p>
            <a:pPr marL="742950" lvl="2"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Discussion and preliminary drawings held with expert at CERN</a:t>
            </a:r>
            <a:endParaRPr lang="en-US" sz="1400" dirty="0" smtClean="0">
              <a:solidFill>
                <a:prstClr val="black"/>
              </a:solidFill>
              <a:latin typeface="Times New Roman" pitchFamily="18" charset="0"/>
              <a:cs typeface="Times New Roman" pitchFamily="18" charset="0"/>
            </a:endParaRPr>
          </a:p>
          <a:p>
            <a:pPr marL="285750" indent="-285750" algn="just">
              <a:lnSpc>
                <a:spcPct val="150000"/>
              </a:lnSpc>
              <a:buFont typeface="Arial" panose="020B0604020202020204" pitchFamily="34" charset="0"/>
              <a:buChar char="•"/>
            </a:pPr>
            <a:r>
              <a:rPr lang="en-US" sz="1800" dirty="0" smtClean="0">
                <a:solidFill>
                  <a:srgbClr val="1F497D"/>
                </a:solidFill>
                <a:latin typeface="Times New Roman" pitchFamily="18" charset="0"/>
                <a:cs typeface="Times New Roman" pitchFamily="18" charset="0"/>
              </a:rPr>
              <a:t>Ongoing R&amp;D at UVa that are of particular interest for EIC-FT-GEM-II prototype.</a:t>
            </a:r>
          </a:p>
          <a:p>
            <a:pPr marL="742950" lvl="1"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New assembly technique being proposed and tested at UVa </a:t>
            </a:r>
          </a:p>
          <a:p>
            <a:pPr marL="742950" lvl="1"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Test of light GEM with Cr-GEM foil. </a:t>
            </a:r>
          </a:p>
          <a:p>
            <a:pPr marL="285750" indent="-285750" algn="just">
              <a:lnSpc>
                <a:spcPct val="150000"/>
              </a:lnSpc>
              <a:buFont typeface="Arial" panose="020B0604020202020204" pitchFamily="34" charset="0"/>
              <a:buChar char="•"/>
            </a:pPr>
            <a:r>
              <a:rPr lang="en-US" sz="1800" dirty="0">
                <a:solidFill>
                  <a:srgbClr val="1F497D"/>
                </a:solidFill>
                <a:latin typeface="Times New Roman" pitchFamily="18" charset="0"/>
                <a:cs typeface="Times New Roman" pitchFamily="18" charset="0"/>
              </a:rPr>
              <a:t>P</a:t>
            </a:r>
            <a:r>
              <a:rPr lang="en-US" sz="1800" dirty="0" smtClean="0">
                <a:solidFill>
                  <a:srgbClr val="1F497D"/>
                </a:solidFill>
                <a:latin typeface="Times New Roman" pitchFamily="18" charset="0"/>
                <a:cs typeface="Times New Roman" pitchFamily="18" charset="0"/>
              </a:rPr>
              <a:t>reparation for publication of the FTBF test beam results in a peer review journal</a:t>
            </a:r>
          </a:p>
          <a:p>
            <a:pPr marL="742950" lvl="1" indent="-285750" algn="just">
              <a:lnSpc>
                <a:spcPct val="150000"/>
              </a:lnSpc>
              <a:buFont typeface="Arial" panose="020B0604020202020204" pitchFamily="34" charset="0"/>
              <a:buChar char="•"/>
            </a:pPr>
            <a:r>
              <a:rPr lang="en-US" sz="1600" dirty="0">
                <a:solidFill>
                  <a:prstClr val="black"/>
                </a:solidFill>
                <a:latin typeface="Times New Roman" pitchFamily="18" charset="0"/>
                <a:cs typeface="Times New Roman" pitchFamily="18" charset="0"/>
              </a:rPr>
              <a:t>A</a:t>
            </a:r>
            <a:r>
              <a:rPr lang="en-US" sz="1600" dirty="0" smtClean="0">
                <a:solidFill>
                  <a:prstClr val="black"/>
                </a:solidFill>
                <a:latin typeface="Times New Roman" pitchFamily="18" charset="0"/>
                <a:cs typeface="Times New Roman" pitchFamily="18" charset="0"/>
              </a:rPr>
              <a:t>nalysis of the FTBF test beam data now completed</a:t>
            </a:r>
          </a:p>
          <a:p>
            <a:pPr marL="742950" lvl="1"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Finalizing the manuscript for submission to TNS (or NIM A) peer review journal the July 2015</a:t>
            </a:r>
          </a:p>
        </p:txBody>
      </p:sp>
      <p:sp>
        <p:nvSpPr>
          <p:cNvPr id="106" name="Footer Placeholder 105"/>
          <p:cNvSpPr>
            <a:spLocks noGrp="1"/>
          </p:cNvSpPr>
          <p:nvPr>
            <p:ph type="ftr" sz="quarter" idx="11"/>
          </p:nvPr>
        </p:nvSpPr>
        <p:spPr>
          <a:xfrm>
            <a:off x="3124200" y="6492875"/>
            <a:ext cx="2895600" cy="365125"/>
          </a:xfrm>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pic>
        <p:nvPicPr>
          <p:cNvPr id="2" name="Picture 1"/>
          <p:cNvPicPr>
            <a:picLocks noChangeAspect="1"/>
          </p:cNvPicPr>
          <p:nvPr/>
        </p:nvPicPr>
        <p:blipFill>
          <a:blip r:embed="rId3"/>
          <a:stretch>
            <a:fillRect/>
          </a:stretch>
        </p:blipFill>
        <p:spPr>
          <a:xfrm>
            <a:off x="76200" y="76201"/>
            <a:ext cx="1147947" cy="762000"/>
          </a:xfrm>
          <a:prstGeom prst="rect">
            <a:avLst/>
          </a:prstGeom>
        </p:spPr>
      </p:pic>
    </p:spTree>
    <p:extLst>
      <p:ext uri="{BB962C8B-B14F-4D97-AF65-F5344CB8AC3E}">
        <p14:creationId xmlns:p14="http://schemas.microsoft.com/office/powerpoint/2010/main" val="2097448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0"/>
            <a:ext cx="9144000" cy="461665"/>
          </a:xfrm>
          <a:prstGeom prst="rect">
            <a:avLst/>
          </a:prstGeom>
          <a:noFill/>
        </p:spPr>
        <p:txBody>
          <a:bodyPr wrap="square" rtlCol="0">
            <a:spAutoFit/>
          </a:bodyPr>
          <a:lstStyle/>
          <a:p>
            <a:pPr algn="ctr"/>
            <a:r>
              <a:rPr lang="en-US" sz="2400" dirty="0" smtClean="0">
                <a:solidFill>
                  <a:srgbClr val="C00000"/>
                </a:solidFill>
                <a:latin typeface="Times New Roman" pitchFamily="18" charset="0"/>
                <a:cs typeface="Times New Roman" pitchFamily="18" charset="0"/>
              </a:rPr>
              <a:t>EIC GEM R&amp;D @ UVa: </a:t>
            </a:r>
            <a:r>
              <a:rPr lang="en-US" sz="2400" dirty="0" smtClean="0">
                <a:solidFill>
                  <a:srgbClr val="1F497D"/>
                </a:solidFill>
                <a:latin typeface="Times New Roman" pitchFamily="18" charset="0"/>
                <a:cs typeface="Times New Roman" pitchFamily="18" charset="0"/>
              </a:rPr>
              <a:t>New assembly technique</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08" y="3824954"/>
            <a:ext cx="4667297" cy="2721082"/>
          </a:xfrm>
          <a:prstGeom prst="rect">
            <a:avLst/>
          </a:prstGeom>
        </p:spPr>
      </p:pic>
      <p:sp>
        <p:nvSpPr>
          <p:cNvPr id="13" name="Content Placeholder 4"/>
          <p:cNvSpPr txBox="1">
            <a:spLocks/>
          </p:cNvSpPr>
          <p:nvPr/>
        </p:nvSpPr>
        <p:spPr>
          <a:xfrm>
            <a:off x="1" y="609600"/>
            <a:ext cx="4038600" cy="28956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85750" lvl="1" indent="-285750" algn="just">
              <a:lnSpc>
                <a:spcPct val="150000"/>
              </a:lnSpc>
              <a:buFont typeface="Arial" panose="020B0604020202020204" pitchFamily="34" charset="0"/>
              <a:buChar char="•"/>
            </a:pPr>
            <a:r>
              <a:rPr lang="en-US" sz="1400" dirty="0" smtClean="0">
                <a:solidFill>
                  <a:prstClr val="black"/>
                </a:solidFill>
                <a:latin typeface="Times New Roman" pitchFamily="18" charset="0"/>
                <a:cs typeface="Times New Roman" pitchFamily="18" charset="0"/>
              </a:rPr>
              <a:t>New construction: </a:t>
            </a:r>
            <a:r>
              <a:rPr lang="en-US" sz="1400" dirty="0">
                <a:solidFill>
                  <a:prstClr val="black"/>
                </a:solidFill>
                <a:latin typeface="Times New Roman" pitchFamily="18" charset="0"/>
                <a:cs typeface="Times New Roman" pitchFamily="18" charset="0"/>
              </a:rPr>
              <a:t>hybrid between </a:t>
            </a:r>
            <a:r>
              <a:rPr lang="en-US" sz="1400" dirty="0" smtClean="0">
                <a:solidFill>
                  <a:prstClr val="black"/>
                </a:solidFill>
                <a:latin typeface="Times New Roman" pitchFamily="18" charset="0"/>
                <a:cs typeface="Times New Roman" pitchFamily="18" charset="0"/>
              </a:rPr>
              <a:t>CMS GEM NS2 technique </a:t>
            </a:r>
            <a:r>
              <a:rPr lang="en-US" sz="1400" dirty="0">
                <a:solidFill>
                  <a:prstClr val="black"/>
                </a:solidFill>
                <a:latin typeface="Times New Roman" pitchFamily="18" charset="0"/>
                <a:cs typeface="Times New Roman" pitchFamily="18" charset="0"/>
              </a:rPr>
              <a:t>and </a:t>
            </a:r>
            <a:r>
              <a:rPr lang="en-US" sz="1400" dirty="0" smtClean="0">
                <a:solidFill>
                  <a:prstClr val="black"/>
                </a:solidFill>
                <a:latin typeface="Times New Roman" pitchFamily="18" charset="0"/>
                <a:cs typeface="Times New Roman" pitchFamily="18" charset="0"/>
              </a:rPr>
              <a:t>assembly technique where all frames are glued together.</a:t>
            </a:r>
          </a:p>
          <a:p>
            <a:pPr marL="285750" indent="-285750" algn="just">
              <a:lnSpc>
                <a:spcPct val="150000"/>
              </a:lnSpc>
              <a:buFont typeface="Arial" panose="020B0604020202020204" pitchFamily="34" charset="0"/>
              <a:buChar char="•"/>
            </a:pPr>
            <a:r>
              <a:rPr lang="en-US" sz="1400" dirty="0" smtClean="0">
                <a:solidFill>
                  <a:prstClr val="black"/>
                </a:solidFill>
                <a:latin typeface="Times New Roman" pitchFamily="18" charset="0"/>
                <a:cs typeface="Times New Roman" pitchFamily="18" charset="0"/>
              </a:rPr>
              <a:t>GEM glued onto frames but framed GEMs are stacked with O-ring and screws (not glued).  </a:t>
            </a:r>
          </a:p>
          <a:p>
            <a:pPr marL="285750" indent="-285750" algn="just">
              <a:lnSpc>
                <a:spcPct val="150000"/>
              </a:lnSpc>
              <a:buFont typeface="Arial" panose="020B0604020202020204" pitchFamily="34" charset="0"/>
              <a:buChar char="•"/>
            </a:pPr>
            <a:r>
              <a:rPr lang="en-US" sz="1400" dirty="0" smtClean="0">
                <a:solidFill>
                  <a:srgbClr val="0000CC"/>
                </a:solidFill>
                <a:latin typeface="Times New Roman" pitchFamily="18" charset="0"/>
                <a:cs typeface="Times New Roman" pitchFamily="18" charset="0"/>
              </a:rPr>
              <a:t>Pros: </a:t>
            </a:r>
            <a:r>
              <a:rPr lang="en-US" sz="1400" dirty="0" smtClean="0">
                <a:solidFill>
                  <a:prstClr val="black"/>
                </a:solidFill>
                <a:latin typeface="Times New Roman" pitchFamily="18" charset="0"/>
                <a:cs typeface="Times New Roman" pitchFamily="18" charset="0"/>
              </a:rPr>
              <a:t> re-open the chamber to replace parts</a:t>
            </a:r>
          </a:p>
          <a:p>
            <a:pPr marL="285750" indent="-285750" algn="just">
              <a:lnSpc>
                <a:spcPct val="150000"/>
              </a:lnSpc>
              <a:buFont typeface="Arial" panose="020B0604020202020204" pitchFamily="34" charset="0"/>
              <a:buChar char="•"/>
            </a:pPr>
            <a:r>
              <a:rPr lang="en-US" sz="1400" dirty="0" smtClean="0">
                <a:solidFill>
                  <a:srgbClr val="FF0000"/>
                </a:solidFill>
                <a:latin typeface="Times New Roman" pitchFamily="18" charset="0"/>
                <a:cs typeface="Times New Roman" pitchFamily="18" charset="0"/>
              </a:rPr>
              <a:t>Cons: </a:t>
            </a:r>
            <a:r>
              <a:rPr lang="en-US" sz="1400" dirty="0" smtClean="0">
                <a:solidFill>
                  <a:prstClr val="black"/>
                </a:solidFill>
                <a:latin typeface="Times New Roman" pitchFamily="18" charset="0"/>
                <a:cs typeface="Times New Roman" pitchFamily="18" charset="0"/>
              </a:rPr>
              <a:t>Lots of screws, compromise between strength and material budget of the screws.</a:t>
            </a:r>
          </a:p>
        </p:txBody>
      </p:sp>
      <p:grpSp>
        <p:nvGrpSpPr>
          <p:cNvPr id="14" name="Group 13"/>
          <p:cNvGrpSpPr>
            <a:grpSpLocks noChangeAspect="1"/>
          </p:cNvGrpSpPr>
          <p:nvPr/>
        </p:nvGrpSpPr>
        <p:grpSpPr>
          <a:xfrm>
            <a:off x="4143603" y="757531"/>
            <a:ext cx="4944734" cy="2599738"/>
            <a:chOff x="588468" y="3124201"/>
            <a:chExt cx="8095548" cy="3074029"/>
          </a:xfrm>
        </p:grpSpPr>
        <p:grpSp>
          <p:nvGrpSpPr>
            <p:cNvPr id="15" name="Group 14"/>
            <p:cNvGrpSpPr/>
            <p:nvPr/>
          </p:nvGrpSpPr>
          <p:grpSpPr>
            <a:xfrm>
              <a:off x="588468" y="3124201"/>
              <a:ext cx="8095548" cy="3074029"/>
              <a:chOff x="490560" y="3124200"/>
              <a:chExt cx="8095548" cy="3074029"/>
            </a:xfrm>
          </p:grpSpPr>
          <p:grpSp>
            <p:nvGrpSpPr>
              <p:cNvPr id="26" name="Group 25"/>
              <p:cNvGrpSpPr/>
              <p:nvPr/>
            </p:nvGrpSpPr>
            <p:grpSpPr>
              <a:xfrm>
                <a:off x="490560" y="5252373"/>
                <a:ext cx="8095548" cy="755013"/>
                <a:chOff x="500140" y="5252373"/>
                <a:chExt cx="8095548" cy="755013"/>
              </a:xfrm>
            </p:grpSpPr>
            <p:grpSp>
              <p:nvGrpSpPr>
                <p:cNvPr id="85" name="Group 84"/>
                <p:cNvGrpSpPr/>
                <p:nvPr/>
              </p:nvGrpSpPr>
              <p:grpSpPr>
                <a:xfrm>
                  <a:off x="502924" y="5252373"/>
                  <a:ext cx="8083184" cy="388035"/>
                  <a:chOff x="457200" y="5238351"/>
                  <a:chExt cx="8083184" cy="388035"/>
                </a:xfrm>
              </p:grpSpPr>
              <p:sp>
                <p:nvSpPr>
                  <p:cNvPr id="91" name="Rectangle 90"/>
                  <p:cNvSpPr>
                    <a:spLocks noChangeAspect="1"/>
                  </p:cNvSpPr>
                  <p:nvPr/>
                </p:nvSpPr>
                <p:spPr>
                  <a:xfrm>
                    <a:off x="7786393" y="5238351"/>
                    <a:ext cx="753991" cy="38803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92" name="Rectangle 91"/>
                  <p:cNvSpPr>
                    <a:spLocks noChangeAspect="1"/>
                  </p:cNvSpPr>
                  <p:nvPr/>
                </p:nvSpPr>
                <p:spPr>
                  <a:xfrm>
                    <a:off x="457200" y="5238351"/>
                    <a:ext cx="752739" cy="38803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grpSp>
            <p:cxnSp>
              <p:nvCxnSpPr>
                <p:cNvPr id="86" name="Straight Connector 85"/>
                <p:cNvCxnSpPr/>
                <p:nvPr/>
              </p:nvCxnSpPr>
              <p:spPr>
                <a:xfrm>
                  <a:off x="500140" y="5621814"/>
                  <a:ext cx="8095548" cy="0"/>
                </a:xfrm>
                <a:prstGeom prst="line">
                  <a:avLst/>
                </a:prstGeom>
                <a:ln>
                  <a:solidFill>
                    <a:srgbClr val="C35807"/>
                  </a:solidFill>
                </a:ln>
              </p:spPr>
              <p:style>
                <a:lnRef idx="1">
                  <a:schemeClr val="accent1"/>
                </a:lnRef>
                <a:fillRef idx="0">
                  <a:schemeClr val="accent1"/>
                </a:fillRef>
                <a:effectRef idx="0">
                  <a:schemeClr val="accent1"/>
                </a:effectRef>
                <a:fontRef idx="minor">
                  <a:schemeClr val="tx1"/>
                </a:fontRef>
              </p:style>
            </p:cxnSp>
            <p:grpSp>
              <p:nvGrpSpPr>
                <p:cNvPr id="87" name="Group 86"/>
                <p:cNvGrpSpPr/>
                <p:nvPr/>
              </p:nvGrpSpPr>
              <p:grpSpPr>
                <a:xfrm>
                  <a:off x="502924" y="5619351"/>
                  <a:ext cx="8083184" cy="388035"/>
                  <a:chOff x="457200" y="5238351"/>
                  <a:chExt cx="8083184" cy="388035"/>
                </a:xfrm>
              </p:grpSpPr>
              <p:sp>
                <p:nvSpPr>
                  <p:cNvPr id="88" name="Rectangle 87"/>
                  <p:cNvSpPr>
                    <a:spLocks noChangeAspect="1"/>
                  </p:cNvSpPr>
                  <p:nvPr/>
                </p:nvSpPr>
                <p:spPr>
                  <a:xfrm>
                    <a:off x="7786393" y="5238351"/>
                    <a:ext cx="753991" cy="38803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89" name="Rectangle 88"/>
                  <p:cNvSpPr>
                    <a:spLocks noChangeAspect="1"/>
                  </p:cNvSpPr>
                  <p:nvPr/>
                </p:nvSpPr>
                <p:spPr>
                  <a:xfrm>
                    <a:off x="457200" y="5238351"/>
                    <a:ext cx="752739" cy="38803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grpSp>
          </p:grpSp>
          <p:grpSp>
            <p:nvGrpSpPr>
              <p:cNvPr id="27" name="Group 26"/>
              <p:cNvGrpSpPr/>
              <p:nvPr/>
            </p:nvGrpSpPr>
            <p:grpSpPr>
              <a:xfrm>
                <a:off x="490560" y="3124200"/>
                <a:ext cx="8095548" cy="3074029"/>
                <a:chOff x="490560" y="4161099"/>
                <a:chExt cx="8095548" cy="3074029"/>
              </a:xfrm>
            </p:grpSpPr>
            <p:grpSp>
              <p:nvGrpSpPr>
                <p:cNvPr id="28" name="Group 27"/>
                <p:cNvGrpSpPr/>
                <p:nvPr/>
              </p:nvGrpSpPr>
              <p:grpSpPr>
                <a:xfrm>
                  <a:off x="490560" y="4161099"/>
                  <a:ext cx="8095548" cy="3074029"/>
                  <a:chOff x="728753" y="2183815"/>
                  <a:chExt cx="7968499" cy="5513317"/>
                </a:xfrm>
              </p:grpSpPr>
              <p:grpSp>
                <p:nvGrpSpPr>
                  <p:cNvPr id="46" name="Group 45"/>
                  <p:cNvGrpSpPr/>
                  <p:nvPr/>
                </p:nvGrpSpPr>
                <p:grpSpPr>
                  <a:xfrm>
                    <a:off x="728753" y="3204458"/>
                    <a:ext cx="7968499" cy="2319821"/>
                    <a:chOff x="1139536" y="3692215"/>
                    <a:chExt cx="6785263" cy="914400"/>
                  </a:xfrm>
                </p:grpSpPr>
                <p:cxnSp>
                  <p:nvCxnSpPr>
                    <p:cNvPr id="80" name="Straight Connector 79"/>
                    <p:cNvCxnSpPr/>
                    <p:nvPr/>
                  </p:nvCxnSpPr>
                  <p:spPr>
                    <a:xfrm>
                      <a:off x="1139536" y="4240855"/>
                      <a:ext cx="6785263" cy="0"/>
                    </a:xfrm>
                    <a:prstGeom prst="line">
                      <a:avLst/>
                    </a:prstGeom>
                    <a:ln w="2540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139536" y="3966535"/>
                      <a:ext cx="6785263" cy="0"/>
                    </a:xfrm>
                    <a:prstGeom prst="line">
                      <a:avLst/>
                    </a:prstGeom>
                    <a:ln w="222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139536" y="4606615"/>
                      <a:ext cx="6785263" cy="0"/>
                    </a:xfrm>
                    <a:prstGeom prst="line">
                      <a:avLst/>
                    </a:prstGeom>
                    <a:ln w="2540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1139536" y="4423735"/>
                      <a:ext cx="6785263" cy="0"/>
                    </a:xfrm>
                    <a:prstGeom prst="line">
                      <a:avLst/>
                    </a:prstGeom>
                    <a:ln w="2540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139536" y="3692215"/>
                      <a:ext cx="6785263" cy="0"/>
                    </a:xfrm>
                    <a:prstGeom prst="line">
                      <a:avLst/>
                    </a:prstGeom>
                    <a:ln>
                      <a:solidFill>
                        <a:srgbClr val="C35807"/>
                      </a:solidFill>
                    </a:ln>
                  </p:spPr>
                  <p:style>
                    <a:lnRef idx="1">
                      <a:schemeClr val="accent1"/>
                    </a:lnRef>
                    <a:fillRef idx="0">
                      <a:schemeClr val="accent1"/>
                    </a:fillRef>
                    <a:effectRef idx="0">
                      <a:schemeClr val="accent1"/>
                    </a:effectRef>
                    <a:fontRef idx="minor">
                      <a:schemeClr val="tx1"/>
                    </a:fontRef>
                  </p:style>
                </p:cxnSp>
              </p:grpSp>
              <p:sp>
                <p:nvSpPr>
                  <p:cNvPr id="47" name="Rectangle 46"/>
                  <p:cNvSpPr/>
                  <p:nvPr/>
                </p:nvSpPr>
                <p:spPr>
                  <a:xfrm>
                    <a:off x="728753" y="6002351"/>
                    <a:ext cx="7956330" cy="84818"/>
                  </a:xfrm>
                  <a:prstGeom prst="rect">
                    <a:avLst/>
                  </a:prstGeom>
                  <a:solidFill>
                    <a:srgbClr val="92D050"/>
                  </a:solid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a:solidFill>
                        <a:prstClr val="white"/>
                      </a:solidFill>
                    </a:endParaRPr>
                  </a:p>
                </p:txBody>
              </p:sp>
              <p:sp>
                <p:nvSpPr>
                  <p:cNvPr id="48" name="Rectangle 47"/>
                  <p:cNvSpPr/>
                  <p:nvPr/>
                </p:nvSpPr>
                <p:spPr>
                  <a:xfrm>
                    <a:off x="7942924" y="4596352"/>
                    <a:ext cx="742159" cy="46396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49" name="Rectangle 48"/>
                  <p:cNvSpPr/>
                  <p:nvPr/>
                </p:nvSpPr>
                <p:spPr>
                  <a:xfrm>
                    <a:off x="7942924" y="3900405"/>
                    <a:ext cx="742159" cy="695947"/>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0" name="Rectangle 49"/>
                  <p:cNvSpPr>
                    <a:spLocks noChangeAspect="1"/>
                  </p:cNvSpPr>
                  <p:nvPr/>
                </p:nvSpPr>
                <p:spPr>
                  <a:xfrm>
                    <a:off x="7942924" y="2508512"/>
                    <a:ext cx="742158" cy="695946"/>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1" name="Rectangle 50"/>
                  <p:cNvSpPr>
                    <a:spLocks noChangeAspect="1"/>
                  </p:cNvSpPr>
                  <p:nvPr/>
                </p:nvSpPr>
                <p:spPr>
                  <a:xfrm>
                    <a:off x="7942924" y="3204459"/>
                    <a:ext cx="742158" cy="695946"/>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2" name="Rectangle 51"/>
                  <p:cNvSpPr/>
                  <p:nvPr/>
                </p:nvSpPr>
                <p:spPr>
                  <a:xfrm>
                    <a:off x="7942924" y="5060317"/>
                    <a:ext cx="742159" cy="46396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3" name="Rectangle 52"/>
                  <p:cNvSpPr/>
                  <p:nvPr/>
                </p:nvSpPr>
                <p:spPr>
                  <a:xfrm>
                    <a:off x="7942924" y="5524280"/>
                    <a:ext cx="742159" cy="46396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4" name="Rectangle 53"/>
                  <p:cNvSpPr/>
                  <p:nvPr/>
                </p:nvSpPr>
                <p:spPr>
                  <a:xfrm>
                    <a:off x="728753" y="4596352"/>
                    <a:ext cx="742160" cy="46396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5" name="Rectangle 54"/>
                  <p:cNvSpPr/>
                  <p:nvPr/>
                </p:nvSpPr>
                <p:spPr>
                  <a:xfrm>
                    <a:off x="728753" y="3900405"/>
                    <a:ext cx="742160" cy="695947"/>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6" name="Rectangle 55"/>
                  <p:cNvSpPr>
                    <a:spLocks noChangeAspect="1"/>
                  </p:cNvSpPr>
                  <p:nvPr/>
                </p:nvSpPr>
                <p:spPr>
                  <a:xfrm>
                    <a:off x="728753" y="2508512"/>
                    <a:ext cx="740926" cy="695947"/>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7" name="Rectangle 56"/>
                  <p:cNvSpPr>
                    <a:spLocks noChangeAspect="1"/>
                  </p:cNvSpPr>
                  <p:nvPr/>
                </p:nvSpPr>
                <p:spPr>
                  <a:xfrm>
                    <a:off x="728753" y="3204459"/>
                    <a:ext cx="740926" cy="695947"/>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8" name="Rectangle 57"/>
                  <p:cNvSpPr/>
                  <p:nvPr/>
                </p:nvSpPr>
                <p:spPr>
                  <a:xfrm>
                    <a:off x="728753" y="5060317"/>
                    <a:ext cx="742160" cy="46396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59" name="Rectangle 58"/>
                  <p:cNvSpPr/>
                  <p:nvPr/>
                </p:nvSpPr>
                <p:spPr>
                  <a:xfrm>
                    <a:off x="728753" y="5524280"/>
                    <a:ext cx="742160" cy="463965"/>
                  </a:xfrm>
                  <a:prstGeom prst="rect">
                    <a:avLst/>
                  </a:prstGeom>
                  <a:solidFill>
                    <a:schemeClr val="tx1">
                      <a:lumMod val="75000"/>
                      <a:lumOff val="25000"/>
                    </a:schemeClr>
                  </a:solidFill>
                  <a:ln w="63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cxnSp>
                <p:nvCxnSpPr>
                  <p:cNvPr id="60" name="Straight Connector 59"/>
                  <p:cNvCxnSpPr/>
                  <p:nvPr/>
                </p:nvCxnSpPr>
                <p:spPr>
                  <a:xfrm>
                    <a:off x="3619653" y="3918435"/>
                    <a:ext cx="0" cy="614873"/>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5768394" y="3918435"/>
                    <a:ext cx="0" cy="614873"/>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619653" y="4598218"/>
                    <a:ext cx="0" cy="425681"/>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5768394" y="4598218"/>
                    <a:ext cx="0" cy="425681"/>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3619653" y="5055432"/>
                    <a:ext cx="0" cy="425681"/>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5768394" y="5055432"/>
                    <a:ext cx="0" cy="425681"/>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3619653" y="5528411"/>
                    <a:ext cx="0" cy="425681"/>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5768394" y="5528411"/>
                    <a:ext cx="0" cy="425681"/>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5636694" y="3231321"/>
                    <a:ext cx="2413476" cy="587437"/>
                  </a:xfrm>
                  <a:prstGeom prst="rect">
                    <a:avLst/>
                  </a:prstGeom>
                  <a:noFill/>
                </p:spPr>
                <p:txBody>
                  <a:bodyPr wrap="square" rtlCol="0">
                    <a:spAutoFit/>
                  </a:bodyPr>
                  <a:lstStyle/>
                  <a:p>
                    <a:pPr algn="ctr"/>
                    <a:r>
                      <a:rPr lang="en-US" sz="1200" dirty="0" smtClean="0">
                        <a:solidFill>
                          <a:prstClr val="black"/>
                        </a:solidFill>
                        <a:latin typeface="Times New Roman" pitchFamily="18" charset="0"/>
                        <a:cs typeface="Times New Roman" pitchFamily="18" charset="0"/>
                      </a:rPr>
                      <a:t>Entrance window</a:t>
                    </a:r>
                    <a:endParaRPr lang="en-US" sz="1200" dirty="0">
                      <a:solidFill>
                        <a:prstClr val="black"/>
                      </a:solidFill>
                      <a:latin typeface="Times New Roman" pitchFamily="18" charset="0"/>
                      <a:cs typeface="Times New Roman" pitchFamily="18" charset="0"/>
                    </a:endParaRPr>
                  </a:p>
                </p:txBody>
              </p:sp>
              <p:sp>
                <p:nvSpPr>
                  <p:cNvPr id="69" name="TextBox 68"/>
                  <p:cNvSpPr txBox="1"/>
                  <p:nvPr/>
                </p:nvSpPr>
                <p:spPr>
                  <a:xfrm>
                    <a:off x="1471678" y="4010332"/>
                    <a:ext cx="2058316" cy="496802"/>
                  </a:xfrm>
                  <a:prstGeom prst="rect">
                    <a:avLst/>
                  </a:prstGeom>
                  <a:noFill/>
                </p:spPr>
                <p:txBody>
                  <a:bodyPr wrap="square" rtlCol="0">
                    <a:spAutoFit/>
                  </a:bodyPr>
                  <a:lstStyle/>
                  <a:p>
                    <a:r>
                      <a:rPr lang="en-US" sz="1200" dirty="0" smtClean="0">
                        <a:solidFill>
                          <a:prstClr val="black"/>
                        </a:solidFill>
                        <a:latin typeface="Times New Roman" pitchFamily="18" charset="0"/>
                        <a:cs typeface="Times New Roman" pitchFamily="18" charset="0"/>
                      </a:rPr>
                      <a:t>Drift region</a:t>
                    </a:r>
                    <a:endParaRPr lang="en-US" sz="1200" dirty="0">
                      <a:solidFill>
                        <a:prstClr val="black"/>
                      </a:solidFill>
                      <a:latin typeface="Times New Roman" pitchFamily="18" charset="0"/>
                      <a:cs typeface="Times New Roman" pitchFamily="18" charset="0"/>
                    </a:endParaRPr>
                  </a:p>
                </p:txBody>
              </p:sp>
              <p:sp>
                <p:nvSpPr>
                  <p:cNvPr id="70" name="TextBox 69"/>
                  <p:cNvSpPr txBox="1"/>
                  <p:nvPr/>
                </p:nvSpPr>
                <p:spPr>
                  <a:xfrm>
                    <a:off x="1471677" y="4507133"/>
                    <a:ext cx="2058316" cy="496802"/>
                  </a:xfrm>
                  <a:prstGeom prst="rect">
                    <a:avLst/>
                  </a:prstGeom>
                  <a:noFill/>
                </p:spPr>
                <p:txBody>
                  <a:bodyPr wrap="square" rtlCol="0">
                    <a:spAutoFit/>
                  </a:bodyPr>
                  <a:lstStyle/>
                  <a:p>
                    <a:r>
                      <a:rPr lang="en-US" sz="1200" dirty="0" smtClean="0">
                        <a:solidFill>
                          <a:prstClr val="black"/>
                        </a:solidFill>
                        <a:latin typeface="Times New Roman" pitchFamily="18" charset="0"/>
                        <a:cs typeface="Times New Roman" pitchFamily="18" charset="0"/>
                      </a:rPr>
                      <a:t>Transfer region I</a:t>
                    </a:r>
                    <a:endParaRPr lang="en-US" sz="1200" dirty="0">
                      <a:solidFill>
                        <a:prstClr val="black"/>
                      </a:solidFill>
                      <a:latin typeface="Times New Roman" pitchFamily="18" charset="0"/>
                      <a:cs typeface="Times New Roman" pitchFamily="18" charset="0"/>
                    </a:endParaRPr>
                  </a:p>
                </p:txBody>
              </p:sp>
              <p:sp>
                <p:nvSpPr>
                  <p:cNvPr id="71" name="TextBox 70"/>
                  <p:cNvSpPr txBox="1"/>
                  <p:nvPr/>
                </p:nvSpPr>
                <p:spPr>
                  <a:xfrm>
                    <a:off x="1471677" y="4960964"/>
                    <a:ext cx="2171566" cy="496802"/>
                  </a:xfrm>
                  <a:prstGeom prst="rect">
                    <a:avLst/>
                  </a:prstGeom>
                  <a:noFill/>
                </p:spPr>
                <p:txBody>
                  <a:bodyPr wrap="square" rtlCol="0">
                    <a:spAutoFit/>
                  </a:bodyPr>
                  <a:lstStyle/>
                  <a:p>
                    <a:r>
                      <a:rPr lang="en-US" sz="1200" dirty="0" smtClean="0">
                        <a:solidFill>
                          <a:prstClr val="black"/>
                        </a:solidFill>
                        <a:latin typeface="Times New Roman" pitchFamily="18" charset="0"/>
                        <a:cs typeface="Times New Roman" pitchFamily="18" charset="0"/>
                      </a:rPr>
                      <a:t>Transfer region II</a:t>
                    </a:r>
                    <a:endParaRPr lang="en-US" sz="1200" dirty="0">
                      <a:solidFill>
                        <a:prstClr val="black"/>
                      </a:solidFill>
                      <a:latin typeface="Times New Roman" pitchFamily="18" charset="0"/>
                      <a:cs typeface="Times New Roman" pitchFamily="18" charset="0"/>
                    </a:endParaRPr>
                  </a:p>
                </p:txBody>
              </p:sp>
              <p:sp>
                <p:nvSpPr>
                  <p:cNvPr id="72" name="TextBox 71"/>
                  <p:cNvSpPr txBox="1"/>
                  <p:nvPr/>
                </p:nvSpPr>
                <p:spPr>
                  <a:xfrm>
                    <a:off x="1467902" y="5483885"/>
                    <a:ext cx="2137340" cy="587437"/>
                  </a:xfrm>
                  <a:prstGeom prst="rect">
                    <a:avLst/>
                  </a:prstGeom>
                  <a:noFill/>
                </p:spPr>
                <p:txBody>
                  <a:bodyPr wrap="square" rtlCol="0">
                    <a:spAutoFit/>
                  </a:bodyPr>
                  <a:lstStyle/>
                  <a:p>
                    <a:r>
                      <a:rPr lang="en-US" sz="1200" dirty="0" smtClean="0">
                        <a:solidFill>
                          <a:prstClr val="black"/>
                        </a:solidFill>
                        <a:latin typeface="Times New Roman" pitchFamily="18" charset="0"/>
                        <a:cs typeface="Times New Roman" pitchFamily="18" charset="0"/>
                      </a:rPr>
                      <a:t>Induction region</a:t>
                    </a:r>
                    <a:endParaRPr lang="en-US" sz="1200" dirty="0">
                      <a:solidFill>
                        <a:prstClr val="black"/>
                      </a:solidFill>
                      <a:latin typeface="Times New Roman" pitchFamily="18" charset="0"/>
                      <a:cs typeface="Times New Roman" pitchFamily="18" charset="0"/>
                    </a:endParaRPr>
                  </a:p>
                </p:txBody>
              </p:sp>
              <p:sp>
                <p:nvSpPr>
                  <p:cNvPr id="73" name="TextBox 72"/>
                  <p:cNvSpPr txBox="1"/>
                  <p:nvPr/>
                </p:nvSpPr>
                <p:spPr>
                  <a:xfrm>
                    <a:off x="6265705" y="3980358"/>
                    <a:ext cx="1543589" cy="587437"/>
                  </a:xfrm>
                  <a:prstGeom prst="rect">
                    <a:avLst/>
                  </a:prstGeom>
                  <a:noFill/>
                </p:spPr>
                <p:txBody>
                  <a:bodyPr wrap="square" rtlCol="0">
                    <a:spAutoFit/>
                  </a:bodyPr>
                  <a:lstStyle/>
                  <a:p>
                    <a:r>
                      <a:rPr lang="en-US" sz="1200" dirty="0" smtClean="0">
                        <a:solidFill>
                          <a:prstClr val="black"/>
                        </a:solidFill>
                        <a:latin typeface="Times New Roman" pitchFamily="18" charset="0"/>
                        <a:cs typeface="Times New Roman" pitchFamily="18" charset="0"/>
                      </a:rPr>
                      <a:t>spacers</a:t>
                    </a:r>
                    <a:endParaRPr lang="en-US" sz="1200" dirty="0">
                      <a:solidFill>
                        <a:prstClr val="black"/>
                      </a:solidFill>
                      <a:latin typeface="Times New Roman" pitchFamily="18" charset="0"/>
                      <a:cs typeface="Times New Roman" pitchFamily="18" charset="0"/>
                    </a:endParaRPr>
                  </a:p>
                </p:txBody>
              </p:sp>
              <p:cxnSp>
                <p:nvCxnSpPr>
                  <p:cNvPr id="74" name="Straight Arrow Connector 73"/>
                  <p:cNvCxnSpPr>
                    <a:stCxn id="73" idx="1"/>
                  </p:cNvCxnSpPr>
                  <p:nvPr/>
                </p:nvCxnSpPr>
                <p:spPr>
                  <a:xfrm flipH="1">
                    <a:off x="5782671" y="4274077"/>
                    <a:ext cx="483034" cy="0"/>
                  </a:xfrm>
                  <a:prstGeom prst="straightConnector1">
                    <a:avLst/>
                  </a:prstGeom>
                  <a:ln w="25400">
                    <a:solidFill>
                      <a:schemeClr val="tx1"/>
                    </a:solidFill>
                    <a:headEnd w="lg" len="med"/>
                    <a:tailEnd type="triangle" w="med" len="med"/>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3480710" y="6034492"/>
                    <a:ext cx="2529868" cy="652709"/>
                  </a:xfrm>
                  <a:prstGeom prst="rect">
                    <a:avLst/>
                  </a:prstGeom>
                  <a:noFill/>
                </p:spPr>
                <p:txBody>
                  <a:bodyPr wrap="square" rtlCol="0">
                    <a:spAutoFit/>
                  </a:bodyPr>
                  <a:lstStyle/>
                  <a:p>
                    <a:pPr algn="ctr"/>
                    <a:r>
                      <a:rPr lang="en-US" sz="1400" dirty="0" smtClean="0">
                        <a:solidFill>
                          <a:prstClr val="black"/>
                        </a:solidFill>
                        <a:latin typeface="Times New Roman" pitchFamily="18" charset="0"/>
                        <a:cs typeface="Times New Roman" pitchFamily="18" charset="0"/>
                      </a:rPr>
                      <a:t>2D readout board</a:t>
                    </a:r>
                    <a:endParaRPr lang="en-US" sz="1400" dirty="0">
                      <a:solidFill>
                        <a:prstClr val="black"/>
                      </a:solidFill>
                      <a:latin typeface="Times New Roman" pitchFamily="18" charset="0"/>
                      <a:cs typeface="Times New Roman" pitchFamily="18" charset="0"/>
                    </a:endParaRPr>
                  </a:p>
                </p:txBody>
              </p:sp>
              <p:cxnSp>
                <p:nvCxnSpPr>
                  <p:cNvPr id="76" name="Straight Connector 75"/>
                  <p:cNvCxnSpPr/>
                  <p:nvPr/>
                </p:nvCxnSpPr>
                <p:spPr>
                  <a:xfrm>
                    <a:off x="3619653" y="3200400"/>
                    <a:ext cx="0" cy="614873"/>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5768394" y="3200400"/>
                    <a:ext cx="0" cy="614873"/>
                  </a:xfrm>
                  <a:prstGeom prst="line">
                    <a:avLst/>
                  </a:prstGeom>
                  <a:ln w="2222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flipH="1">
                    <a:off x="838399" y="2183815"/>
                    <a:ext cx="73152" cy="5513316"/>
                  </a:xfrm>
                  <a:prstGeom prst="rect">
                    <a:avLst/>
                  </a:prstGeom>
                  <a:pattFill prst="wdDnDiag">
                    <a:fgClr>
                      <a:schemeClr val="accent1"/>
                    </a:fgClr>
                    <a:bgClr>
                      <a:schemeClr val="bg1"/>
                    </a:bgClr>
                  </a:patt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sp>
                <p:nvSpPr>
                  <p:cNvPr id="79" name="Rectangle 78"/>
                  <p:cNvSpPr/>
                  <p:nvPr/>
                </p:nvSpPr>
                <p:spPr>
                  <a:xfrm flipH="1">
                    <a:off x="8534399" y="2183817"/>
                    <a:ext cx="73152" cy="5513315"/>
                  </a:xfrm>
                  <a:prstGeom prst="rect">
                    <a:avLst/>
                  </a:prstGeom>
                  <a:pattFill prst="wdDnDiag">
                    <a:fgClr>
                      <a:schemeClr val="accent1"/>
                    </a:fgClr>
                    <a:bgClr>
                      <a:schemeClr val="bg1"/>
                    </a:bgClr>
                  </a:patt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prstClr val="white"/>
                      </a:solidFill>
                    </a:endParaRPr>
                  </a:p>
                </p:txBody>
              </p:sp>
            </p:grpSp>
            <p:sp>
              <p:nvSpPr>
                <p:cNvPr id="29" name="Rectangle 28"/>
                <p:cNvSpPr/>
                <p:nvPr/>
              </p:nvSpPr>
              <p:spPr>
                <a:xfrm>
                  <a:off x="505842" y="7076156"/>
                  <a:ext cx="238235" cy="803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p:nvSpPr>
              <p:spPr>
                <a:xfrm>
                  <a:off x="519997" y="4260817"/>
                  <a:ext cx="238235" cy="803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1" name="Rectangle 30"/>
                <p:cNvSpPr/>
                <p:nvPr/>
              </p:nvSpPr>
              <p:spPr>
                <a:xfrm>
                  <a:off x="8327803" y="7076156"/>
                  <a:ext cx="238235" cy="803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2" name="Rectangle 31"/>
                <p:cNvSpPr/>
                <p:nvPr/>
              </p:nvSpPr>
              <p:spPr>
                <a:xfrm>
                  <a:off x="8337254" y="4253178"/>
                  <a:ext cx="238235" cy="803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33" name="Group 32"/>
                <p:cNvGrpSpPr/>
                <p:nvPr/>
              </p:nvGrpSpPr>
              <p:grpSpPr>
                <a:xfrm>
                  <a:off x="8234905" y="5470550"/>
                  <a:ext cx="100045" cy="595679"/>
                  <a:chOff x="1175459" y="4381386"/>
                  <a:chExt cx="98475" cy="617741"/>
                </a:xfrm>
              </p:grpSpPr>
              <p:sp>
                <p:nvSpPr>
                  <p:cNvPr id="43" name="Chord 42"/>
                  <p:cNvSpPr>
                    <a:spLocks noChangeAspect="1"/>
                  </p:cNvSpPr>
                  <p:nvPr/>
                </p:nvSpPr>
                <p:spPr>
                  <a:xfrm rot="16200000">
                    <a:off x="1182494" y="4381386"/>
                    <a:ext cx="91440" cy="91440"/>
                  </a:xfrm>
                  <a:prstGeom prst="chord">
                    <a:avLst>
                      <a:gd name="adj1" fmla="val 5394713"/>
                      <a:gd name="adj2" fmla="val 1620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4" name="Chord 43"/>
                  <p:cNvSpPr>
                    <a:spLocks noChangeAspect="1"/>
                  </p:cNvSpPr>
                  <p:nvPr/>
                </p:nvSpPr>
                <p:spPr>
                  <a:xfrm rot="16200000">
                    <a:off x="1188478" y="4650952"/>
                    <a:ext cx="78058" cy="91440"/>
                  </a:xfrm>
                  <a:prstGeom prst="chord">
                    <a:avLst>
                      <a:gd name="adj1" fmla="val 5394713"/>
                      <a:gd name="adj2" fmla="val 1620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5" name="Chord 44"/>
                  <p:cNvSpPr>
                    <a:spLocks noChangeAspect="1"/>
                  </p:cNvSpPr>
                  <p:nvPr/>
                </p:nvSpPr>
                <p:spPr>
                  <a:xfrm rot="16200000">
                    <a:off x="1182150" y="4914378"/>
                    <a:ext cx="78058" cy="91440"/>
                  </a:xfrm>
                  <a:prstGeom prst="chord">
                    <a:avLst>
                      <a:gd name="adj1" fmla="val 5394713"/>
                      <a:gd name="adj2" fmla="val 1620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4" name="TextBox 33"/>
                <p:cNvSpPr txBox="1"/>
                <p:nvPr/>
              </p:nvSpPr>
              <p:spPr>
                <a:xfrm>
                  <a:off x="5929117" y="5708086"/>
                  <a:ext cx="976555" cy="276999"/>
                </a:xfrm>
                <a:prstGeom prst="rect">
                  <a:avLst/>
                </a:prstGeom>
                <a:noFill/>
              </p:spPr>
              <p:txBody>
                <a:bodyPr wrap="square" rtlCol="0">
                  <a:spAutoFit/>
                </a:bodyPr>
                <a:lstStyle/>
                <a:p>
                  <a:r>
                    <a:rPr lang="en-US" sz="1200" dirty="0" smtClean="0">
                      <a:solidFill>
                        <a:prstClr val="black"/>
                      </a:solidFill>
                      <a:latin typeface="Times New Roman" pitchFamily="18" charset="0"/>
                      <a:cs typeface="Times New Roman" pitchFamily="18" charset="0"/>
                    </a:rPr>
                    <a:t>O-ring</a:t>
                  </a:r>
                  <a:endParaRPr lang="en-US" sz="1200" dirty="0">
                    <a:solidFill>
                      <a:prstClr val="black"/>
                    </a:solidFill>
                    <a:latin typeface="Times New Roman" pitchFamily="18" charset="0"/>
                    <a:cs typeface="Times New Roman" pitchFamily="18" charset="0"/>
                  </a:endParaRPr>
                </a:p>
              </p:txBody>
            </p:sp>
            <p:cxnSp>
              <p:nvCxnSpPr>
                <p:cNvPr id="36" name="Straight Arrow Connector 35"/>
                <p:cNvCxnSpPr>
                  <a:stCxn id="34" idx="3"/>
                  <a:endCxn id="43" idx="2"/>
                </p:cNvCxnSpPr>
                <p:nvPr/>
              </p:nvCxnSpPr>
              <p:spPr>
                <a:xfrm flipV="1">
                  <a:off x="6905671" y="5514611"/>
                  <a:ext cx="1382830" cy="331975"/>
                </a:xfrm>
                <a:prstGeom prst="straightConnector1">
                  <a:avLst/>
                </a:prstGeom>
                <a:ln w="12700">
                  <a:solidFill>
                    <a:schemeClr val="tx1"/>
                  </a:solidFill>
                  <a:headEnd w="lg"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4" idx="3"/>
                  <a:endCxn id="44" idx="2"/>
                </p:cNvCxnSpPr>
                <p:nvPr/>
              </p:nvCxnSpPr>
              <p:spPr>
                <a:xfrm flipV="1">
                  <a:off x="6905671" y="5774550"/>
                  <a:ext cx="1382114" cy="72036"/>
                </a:xfrm>
                <a:prstGeom prst="straightConnector1">
                  <a:avLst/>
                </a:prstGeom>
                <a:ln w="12700">
                  <a:solidFill>
                    <a:schemeClr val="tx1"/>
                  </a:solidFill>
                  <a:headEnd w="lg"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Chord 37"/>
                <p:cNvSpPr>
                  <a:spLocks noChangeAspect="1"/>
                </p:cNvSpPr>
                <p:nvPr/>
              </p:nvSpPr>
              <p:spPr>
                <a:xfrm rot="16200000">
                  <a:off x="806539" y="5465453"/>
                  <a:ext cx="88174" cy="92898"/>
                </a:xfrm>
                <a:prstGeom prst="chord">
                  <a:avLst>
                    <a:gd name="adj1" fmla="val 5394713"/>
                    <a:gd name="adj2" fmla="val 1620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Chord 38"/>
                <p:cNvSpPr>
                  <a:spLocks noChangeAspect="1"/>
                </p:cNvSpPr>
                <p:nvPr/>
              </p:nvSpPr>
              <p:spPr>
                <a:xfrm rot="16200000">
                  <a:off x="812991" y="5721867"/>
                  <a:ext cx="75270" cy="92898"/>
                </a:xfrm>
                <a:prstGeom prst="chord">
                  <a:avLst>
                    <a:gd name="adj1" fmla="val 5394713"/>
                    <a:gd name="adj2" fmla="val 1620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0" name="Chord 39"/>
                <p:cNvSpPr>
                  <a:spLocks noChangeAspect="1"/>
                </p:cNvSpPr>
                <p:nvPr/>
              </p:nvSpPr>
              <p:spPr>
                <a:xfrm rot="16200000">
                  <a:off x="812991" y="5979478"/>
                  <a:ext cx="75270" cy="92898"/>
                </a:xfrm>
                <a:prstGeom prst="chord">
                  <a:avLst>
                    <a:gd name="adj1" fmla="val 5394713"/>
                    <a:gd name="adj2" fmla="val 1620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1" name="Chord 40"/>
                <p:cNvSpPr>
                  <a:spLocks noChangeAspect="1"/>
                </p:cNvSpPr>
                <p:nvPr/>
              </p:nvSpPr>
              <p:spPr>
                <a:xfrm rot="16200000">
                  <a:off x="812991" y="5084525"/>
                  <a:ext cx="75270" cy="92898"/>
                </a:xfrm>
                <a:prstGeom prst="chord">
                  <a:avLst>
                    <a:gd name="adj1" fmla="val 5394713"/>
                    <a:gd name="adj2" fmla="val 1620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2" name="Chord 41"/>
                <p:cNvSpPr>
                  <a:spLocks noChangeAspect="1"/>
                </p:cNvSpPr>
                <p:nvPr/>
              </p:nvSpPr>
              <p:spPr>
                <a:xfrm rot="16200000">
                  <a:off x="8246313" y="5081812"/>
                  <a:ext cx="75270" cy="92898"/>
                </a:xfrm>
                <a:prstGeom prst="chord">
                  <a:avLst>
                    <a:gd name="adj1" fmla="val 5394713"/>
                    <a:gd name="adj2" fmla="val 1620000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35" name="Straight Arrow Connector 34"/>
                <p:cNvCxnSpPr>
                  <a:stCxn id="34" idx="3"/>
                  <a:endCxn id="42" idx="2"/>
                </p:cNvCxnSpPr>
                <p:nvPr/>
              </p:nvCxnSpPr>
              <p:spPr>
                <a:xfrm flipV="1">
                  <a:off x="6905671" y="5128235"/>
                  <a:ext cx="1378278" cy="718351"/>
                </a:xfrm>
                <a:prstGeom prst="straightConnector1">
                  <a:avLst/>
                </a:prstGeom>
                <a:ln w="12700">
                  <a:solidFill>
                    <a:schemeClr val="tx1"/>
                  </a:solidFill>
                  <a:headEnd w="lg" len="med"/>
                  <a:tailEnd type="triangle" w="med" len="med"/>
                </a:ln>
              </p:spPr>
              <p:style>
                <a:lnRef idx="1">
                  <a:schemeClr val="accent1"/>
                </a:lnRef>
                <a:fillRef idx="0">
                  <a:schemeClr val="accent1"/>
                </a:fillRef>
                <a:effectRef idx="0">
                  <a:schemeClr val="accent1"/>
                </a:effectRef>
                <a:fontRef idx="minor">
                  <a:schemeClr val="tx1"/>
                </a:fontRef>
              </p:style>
            </p:cxnSp>
          </p:grpSp>
        </p:grpSp>
        <p:grpSp>
          <p:nvGrpSpPr>
            <p:cNvPr id="16" name="Group 15"/>
            <p:cNvGrpSpPr/>
            <p:nvPr/>
          </p:nvGrpSpPr>
          <p:grpSpPr>
            <a:xfrm>
              <a:off x="1120066" y="3276600"/>
              <a:ext cx="630467" cy="788542"/>
              <a:chOff x="1043239" y="3733800"/>
              <a:chExt cx="630467" cy="788542"/>
            </a:xfrm>
          </p:grpSpPr>
          <p:sp>
            <p:nvSpPr>
              <p:cNvPr id="24" name="Rectangle 23"/>
              <p:cNvSpPr/>
              <p:nvPr/>
            </p:nvSpPr>
            <p:spPr>
              <a:xfrm>
                <a:off x="1043239" y="3733800"/>
                <a:ext cx="76827" cy="7221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p:nvSpPr>
            <p:spPr>
              <a:xfrm rot="5400000">
                <a:off x="1292393" y="4141028"/>
                <a:ext cx="132786" cy="629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7" name="Group 16"/>
            <p:cNvGrpSpPr/>
            <p:nvPr/>
          </p:nvGrpSpPr>
          <p:grpSpPr>
            <a:xfrm rot="10800000" flipH="1">
              <a:off x="1120690" y="5331820"/>
              <a:ext cx="314921" cy="708765"/>
              <a:chOff x="1043862" y="4094015"/>
              <a:chExt cx="314921" cy="708765"/>
            </a:xfrm>
          </p:grpSpPr>
          <p:sp>
            <p:nvSpPr>
              <p:cNvPr id="22" name="Rectangle 21"/>
              <p:cNvSpPr/>
              <p:nvPr/>
            </p:nvSpPr>
            <p:spPr>
              <a:xfrm>
                <a:off x="1043864" y="4094015"/>
                <a:ext cx="76827" cy="6043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p:nvSpPr>
            <p:spPr>
              <a:xfrm rot="5400000" flipH="1">
                <a:off x="1135243" y="4579239"/>
                <a:ext cx="132160" cy="314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8" name="Group 17"/>
            <p:cNvGrpSpPr/>
            <p:nvPr/>
          </p:nvGrpSpPr>
          <p:grpSpPr>
            <a:xfrm flipH="1">
              <a:off x="7543798" y="5114514"/>
              <a:ext cx="629842" cy="349467"/>
              <a:chOff x="1071562" y="3921855"/>
              <a:chExt cx="629842" cy="349467"/>
            </a:xfrm>
          </p:grpSpPr>
          <p:sp>
            <p:nvSpPr>
              <p:cNvPr id="20" name="Rectangle 19"/>
              <p:cNvSpPr/>
              <p:nvPr/>
            </p:nvSpPr>
            <p:spPr>
              <a:xfrm flipH="1">
                <a:off x="1071562" y="3921855"/>
                <a:ext cx="95814" cy="338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p:nvSpPr>
            <p:spPr>
              <a:xfrm rot="5400000">
                <a:off x="1320091" y="3890008"/>
                <a:ext cx="132786" cy="629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9" name="Rectangle 18"/>
            <p:cNvSpPr/>
            <p:nvPr/>
          </p:nvSpPr>
          <p:spPr>
            <a:xfrm rot="16200000" flipH="1">
              <a:off x="7792327" y="4859172"/>
              <a:ext cx="132786" cy="629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9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23485"/>
          <a:stretch/>
        </p:blipFill>
        <p:spPr bwMode="auto">
          <a:xfrm>
            <a:off x="4648200" y="3999130"/>
            <a:ext cx="4438175" cy="2546906"/>
          </a:xfrm>
          <a:prstGeom prst="rect">
            <a:avLst/>
          </a:prstGeom>
          <a:noFill/>
          <a:extLst>
            <a:ext uri="{909E8E84-426E-40DD-AFC4-6F175D3DCCD1}">
              <a14:hiddenFill xmlns:a14="http://schemas.microsoft.com/office/drawing/2010/main">
                <a:solidFill>
                  <a:srgbClr val="FFFFFF"/>
                </a:solidFill>
              </a14:hiddenFill>
            </a:ext>
          </a:extLst>
        </p:spPr>
      </p:pic>
      <p:sp>
        <p:nvSpPr>
          <p:cNvPr id="93" name="TextBox 92"/>
          <p:cNvSpPr txBox="1"/>
          <p:nvPr/>
        </p:nvSpPr>
        <p:spPr>
          <a:xfrm>
            <a:off x="4699102" y="3429000"/>
            <a:ext cx="4389235" cy="584775"/>
          </a:xfrm>
          <a:prstGeom prst="rect">
            <a:avLst/>
          </a:prstGeom>
          <a:noFill/>
        </p:spPr>
        <p:txBody>
          <a:bodyPr wrap="square" rtlCol="0">
            <a:spAutoFit/>
          </a:bodyPr>
          <a:lstStyle/>
          <a:p>
            <a:r>
              <a:rPr lang="en-US" sz="1600" dirty="0" smtClean="0">
                <a:solidFill>
                  <a:srgbClr val="1F497D"/>
                </a:solidFill>
                <a:latin typeface="Times New Roman" panose="02020603050405020304" pitchFamily="18" charset="0"/>
                <a:cs typeface="Times New Roman" panose="02020603050405020304" pitchFamily="18" charset="0"/>
              </a:rPr>
              <a:t>Idea was first tested on the </a:t>
            </a:r>
            <a:r>
              <a:rPr lang="en-US" sz="1600" dirty="0" smtClean="0">
                <a:solidFill>
                  <a:srgbClr val="C00000"/>
                </a:solidFill>
                <a:latin typeface="Times New Roman" panose="02020603050405020304" pitchFamily="18" charset="0"/>
                <a:cs typeface="Times New Roman" panose="02020603050405020304" pitchFamily="18" charset="0"/>
              </a:rPr>
              <a:t>(120 </a:t>
            </a:r>
            <a:r>
              <a:rPr lang="en-US" sz="1600" dirty="0" smtClean="0">
                <a:solidFill>
                  <a:srgbClr val="C00000"/>
                </a:solidFill>
                <a:latin typeface="Times New Roman" panose="02020603050405020304" pitchFamily="18" charset="0"/>
                <a:cs typeface="Times New Roman" panose="02020603050405020304" pitchFamily="18" charset="0"/>
                <a:sym typeface="Symbol"/>
              </a:rPr>
              <a:t> 55 cm</a:t>
            </a:r>
            <a:r>
              <a:rPr lang="en-US" sz="1600" baseline="30000" dirty="0" smtClean="0">
                <a:solidFill>
                  <a:srgbClr val="C00000"/>
                </a:solidFill>
                <a:latin typeface="Times New Roman" panose="02020603050405020304" pitchFamily="18" charset="0"/>
                <a:cs typeface="Times New Roman" panose="02020603050405020304" pitchFamily="18" charset="0"/>
                <a:sym typeface="Symbol"/>
              </a:rPr>
              <a:t>2 </a:t>
            </a:r>
            <a:r>
              <a:rPr lang="en-US" sz="1600" dirty="0" smtClean="0">
                <a:solidFill>
                  <a:srgbClr val="C00000"/>
                </a:solidFill>
                <a:latin typeface="Times New Roman" panose="02020603050405020304" pitchFamily="18" charset="0"/>
                <a:cs typeface="Times New Roman" panose="02020603050405020304" pitchFamily="18" charset="0"/>
                <a:sym typeface="Symbol"/>
              </a:rPr>
              <a:t>) </a:t>
            </a:r>
            <a:r>
              <a:rPr lang="en-US" sz="1600" dirty="0" smtClean="0">
                <a:solidFill>
                  <a:srgbClr val="1F497D"/>
                </a:solidFill>
                <a:latin typeface="Times New Roman" panose="02020603050405020304" pitchFamily="18" charset="0"/>
                <a:cs typeface="Times New Roman" panose="02020603050405020304" pitchFamily="18" charset="0"/>
              </a:rPr>
              <a:t>Triple-GEM chamber for Hall B pRad Experiment</a:t>
            </a:r>
            <a:endParaRPr lang="en-US" sz="1600" dirty="0">
              <a:solidFill>
                <a:srgbClr val="1F497D"/>
              </a:solidFill>
              <a:latin typeface="Times New Roman" panose="02020603050405020304" pitchFamily="18" charset="0"/>
              <a:cs typeface="Times New Roman" panose="02020603050405020304" pitchFamily="18" charset="0"/>
            </a:endParaRPr>
          </a:p>
        </p:txBody>
      </p:sp>
      <p:cxnSp>
        <p:nvCxnSpPr>
          <p:cNvPr id="97" name="Straight Arrow Connector 96"/>
          <p:cNvCxnSpPr>
            <a:stCxn id="34" idx="3"/>
            <a:endCxn id="45" idx="2"/>
          </p:cNvCxnSpPr>
          <p:nvPr/>
        </p:nvCxnSpPr>
        <p:spPr>
          <a:xfrm>
            <a:off x="8061933" y="2182965"/>
            <a:ext cx="840261" cy="153905"/>
          </a:xfrm>
          <a:prstGeom prst="straightConnector1">
            <a:avLst/>
          </a:prstGeom>
          <a:ln w="12700">
            <a:solidFill>
              <a:schemeClr val="tx1"/>
            </a:solidFill>
            <a:headEnd w="lg" len="med"/>
            <a:tailEnd type="triangle" w="med" len="med"/>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1248315" y="3471446"/>
            <a:ext cx="1701684" cy="338554"/>
          </a:xfrm>
          <a:prstGeom prst="rect">
            <a:avLst/>
          </a:prstGeom>
          <a:noFill/>
        </p:spPr>
        <p:txBody>
          <a:bodyPr wrap="none" rtlCol="0">
            <a:spAutoFit/>
          </a:bodyPr>
          <a:lstStyle/>
          <a:p>
            <a:r>
              <a:rPr lang="en-US" sz="1600" b="1" dirty="0" smtClean="0">
                <a:solidFill>
                  <a:srgbClr val="0000CC"/>
                </a:solidFill>
              </a:rPr>
              <a:t>Exploded 3D view</a:t>
            </a:r>
            <a:endParaRPr lang="en-US" sz="1600" b="1" dirty="0">
              <a:solidFill>
                <a:srgbClr val="0000CC"/>
              </a:solidFill>
            </a:endParaRPr>
          </a:p>
        </p:txBody>
      </p:sp>
      <p:sp>
        <p:nvSpPr>
          <p:cNvPr id="99" name="TextBox 98"/>
          <p:cNvSpPr txBox="1"/>
          <p:nvPr/>
        </p:nvSpPr>
        <p:spPr>
          <a:xfrm>
            <a:off x="5423785" y="709136"/>
            <a:ext cx="1896353" cy="338554"/>
          </a:xfrm>
          <a:prstGeom prst="rect">
            <a:avLst/>
          </a:prstGeom>
          <a:noFill/>
        </p:spPr>
        <p:txBody>
          <a:bodyPr wrap="none" rtlCol="0">
            <a:spAutoFit/>
          </a:bodyPr>
          <a:lstStyle/>
          <a:p>
            <a:r>
              <a:rPr lang="en-US" sz="1600" b="1" dirty="0" smtClean="0">
                <a:solidFill>
                  <a:srgbClr val="0000CC"/>
                </a:solidFill>
              </a:rPr>
              <a:t>Cross sectional view</a:t>
            </a:r>
            <a:endParaRPr lang="en-US" sz="1600" b="1" dirty="0">
              <a:solidFill>
                <a:srgbClr val="0000CC"/>
              </a:solidFill>
            </a:endParaRPr>
          </a:p>
        </p:txBody>
      </p:sp>
      <p:sp>
        <p:nvSpPr>
          <p:cNvPr id="2" name="Footer Placeholder 1"/>
          <p:cNvSpPr>
            <a:spLocks noGrp="1"/>
          </p:cNvSpPr>
          <p:nvPr>
            <p:ph type="ftr" sz="quarter" idx="11"/>
          </p:nvPr>
        </p:nvSpPr>
        <p:spPr>
          <a:xfrm>
            <a:off x="3124200" y="6492875"/>
            <a:ext cx="2895600" cy="365125"/>
          </a:xfrm>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sp>
        <p:nvSpPr>
          <p:cNvPr id="94" name="TextBox 93"/>
          <p:cNvSpPr txBox="1"/>
          <p:nvPr/>
        </p:nvSpPr>
        <p:spPr>
          <a:xfrm rot="1518314">
            <a:off x="5390946" y="4626989"/>
            <a:ext cx="2726625" cy="523220"/>
          </a:xfrm>
          <a:prstGeom prst="rect">
            <a:avLst/>
          </a:prstGeom>
          <a:noFill/>
        </p:spPr>
        <p:txBody>
          <a:bodyPr wrap="square" rtlCol="0">
            <a:spAutoFit/>
          </a:bodyPr>
          <a:lstStyle/>
          <a:p>
            <a:pPr algn="just"/>
            <a:r>
              <a:rPr lang="en-US" sz="1400" dirty="0" smtClean="0">
                <a:solidFill>
                  <a:prstClr val="white"/>
                </a:solidFill>
              </a:rPr>
              <a:t>Plastic screws holding the frames together and closing the chamber</a:t>
            </a:r>
            <a:endParaRPr lang="en-US" sz="1400" dirty="0">
              <a:solidFill>
                <a:prstClr val="white"/>
              </a:solidFill>
            </a:endParaRPr>
          </a:p>
        </p:txBody>
      </p:sp>
      <p:cxnSp>
        <p:nvCxnSpPr>
          <p:cNvPr id="95" name="Straight Arrow Connector 94"/>
          <p:cNvCxnSpPr>
            <a:stCxn id="94" idx="3"/>
          </p:cNvCxnSpPr>
          <p:nvPr/>
        </p:nvCxnSpPr>
        <p:spPr>
          <a:xfrm>
            <a:off x="7986751" y="5471334"/>
            <a:ext cx="274320" cy="182880"/>
          </a:xfrm>
          <a:prstGeom prst="straightConnector1">
            <a:avLst/>
          </a:prstGeom>
          <a:ln w="25400">
            <a:solidFill>
              <a:schemeClr val="bg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96" name="Straight Arrow Connector 95"/>
          <p:cNvCxnSpPr>
            <a:stCxn id="94" idx="3"/>
          </p:cNvCxnSpPr>
          <p:nvPr/>
        </p:nvCxnSpPr>
        <p:spPr>
          <a:xfrm flipV="1">
            <a:off x="7986752" y="5181600"/>
            <a:ext cx="685800" cy="289734"/>
          </a:xfrm>
          <a:prstGeom prst="straightConnector1">
            <a:avLst/>
          </a:prstGeom>
          <a:ln w="25400">
            <a:solidFill>
              <a:schemeClr val="bg1"/>
            </a:solidFill>
            <a:tailEnd type="triangle" w="med" len="lg"/>
          </a:ln>
        </p:spPr>
        <p:style>
          <a:lnRef idx="1">
            <a:schemeClr val="accent1"/>
          </a:lnRef>
          <a:fillRef idx="0">
            <a:schemeClr val="accent1"/>
          </a:fillRef>
          <a:effectRef idx="0">
            <a:schemeClr val="accent1"/>
          </a:effectRef>
          <a:fontRef idx="minor">
            <a:schemeClr val="tx1"/>
          </a:fontRef>
        </p:style>
      </p:cxnSp>
      <p:pic>
        <p:nvPicPr>
          <p:cNvPr id="100" name="Picture 99"/>
          <p:cNvPicPr>
            <a:picLocks noChangeAspect="1"/>
          </p:cNvPicPr>
          <p:nvPr/>
        </p:nvPicPr>
        <p:blipFill>
          <a:blip r:embed="rId5"/>
          <a:stretch>
            <a:fillRect/>
          </a:stretch>
        </p:blipFill>
        <p:spPr>
          <a:xfrm>
            <a:off x="76200" y="76201"/>
            <a:ext cx="803561" cy="533399"/>
          </a:xfrm>
          <a:prstGeom prst="rect">
            <a:avLst/>
          </a:prstGeom>
        </p:spPr>
      </p:pic>
    </p:spTree>
    <p:extLst>
      <p:ext uri="{BB962C8B-B14F-4D97-AF65-F5344CB8AC3E}">
        <p14:creationId xmlns:p14="http://schemas.microsoft.com/office/powerpoint/2010/main" val="929311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7618" y="5486400"/>
            <a:ext cx="3657600" cy="1082038"/>
            <a:chOff x="5212080" y="1144375"/>
            <a:chExt cx="3931920" cy="1082038"/>
          </a:xfrm>
        </p:grpSpPr>
        <p:sp>
          <p:nvSpPr>
            <p:cNvPr id="24" name="Rectangle 23"/>
            <p:cNvSpPr/>
            <p:nvPr/>
          </p:nvSpPr>
          <p:spPr>
            <a:xfrm>
              <a:off x="5212080" y="1190094"/>
              <a:ext cx="3931920" cy="9906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p:nvSpPr>
          <p:spPr>
            <a:xfrm>
              <a:off x="5212080" y="1144375"/>
              <a:ext cx="3931920"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p:nvSpPr>
          <p:spPr>
            <a:xfrm>
              <a:off x="5212080" y="2180694"/>
              <a:ext cx="3931920"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3" name="TextBox 22"/>
          <p:cNvSpPr txBox="1"/>
          <p:nvPr/>
        </p:nvSpPr>
        <p:spPr>
          <a:xfrm>
            <a:off x="457200" y="18288"/>
            <a:ext cx="9144000" cy="461665"/>
          </a:xfrm>
          <a:prstGeom prst="rect">
            <a:avLst/>
          </a:prstGeom>
          <a:noFill/>
        </p:spPr>
        <p:txBody>
          <a:bodyPr wrap="square" rtlCol="0">
            <a:spAutoFit/>
          </a:bodyPr>
          <a:lstStyle/>
          <a:p>
            <a:pPr algn="ctr"/>
            <a:r>
              <a:rPr lang="en-US" sz="2400" dirty="0" smtClean="0">
                <a:solidFill>
                  <a:srgbClr val="C00000"/>
                </a:solidFill>
                <a:latin typeface="Times New Roman" pitchFamily="18" charset="0"/>
                <a:cs typeface="Times New Roman" pitchFamily="18" charset="0"/>
              </a:rPr>
              <a:t>EIC GEM R&amp;D @ UVa: </a:t>
            </a:r>
            <a:r>
              <a:rPr lang="en-US" sz="2400" dirty="0" smtClean="0">
                <a:solidFill>
                  <a:srgbClr val="1F497D"/>
                </a:solidFill>
                <a:latin typeface="Times New Roman" pitchFamily="18" charset="0"/>
                <a:cs typeface="Times New Roman" pitchFamily="18" charset="0"/>
              </a:rPr>
              <a:t>Light GEM detector Mass Cr-GEM foil</a:t>
            </a:r>
          </a:p>
        </p:txBody>
      </p:sp>
      <p:sp>
        <p:nvSpPr>
          <p:cNvPr id="11" name="TextBox 10"/>
          <p:cNvSpPr txBox="1"/>
          <p:nvPr/>
        </p:nvSpPr>
        <p:spPr>
          <a:xfrm>
            <a:off x="3962399" y="381000"/>
            <a:ext cx="5181601" cy="2308324"/>
          </a:xfrm>
          <a:prstGeom prst="rect">
            <a:avLst/>
          </a:prstGeom>
          <a:noFill/>
        </p:spPr>
        <p:txBody>
          <a:bodyPr wrap="square" rtlCol="0">
            <a:spAutoFit/>
          </a:bodyPr>
          <a:lstStyle/>
          <a:p>
            <a:pPr algn="just">
              <a:lnSpc>
                <a:spcPct val="150000"/>
              </a:lnSpc>
            </a:pPr>
            <a:r>
              <a:rPr lang="en-US" sz="1600" dirty="0" smtClean="0">
                <a:solidFill>
                  <a:srgbClr val="C00000"/>
                </a:solidFill>
                <a:latin typeface="Times New Roman" panose="02020603050405020304" pitchFamily="18" charset="0"/>
                <a:cs typeface="Times New Roman" panose="02020603050405020304" pitchFamily="18" charset="0"/>
              </a:rPr>
              <a:t>Cr-GEM foil</a:t>
            </a:r>
          </a:p>
          <a:p>
            <a:pPr marL="285750" indent="-285750" algn="just">
              <a:lnSpc>
                <a:spcPct val="150000"/>
              </a:lnSpc>
              <a:buFont typeface="Arial" panose="020B0604020202020204" pitchFamily="34" charset="0"/>
              <a:buChar char="•"/>
            </a:pPr>
            <a:r>
              <a:rPr lang="en-US" sz="1600" dirty="0" smtClean="0">
                <a:solidFill>
                  <a:prstClr val="black"/>
                </a:solidFill>
                <a:latin typeface="Times New Roman" panose="02020603050405020304" pitchFamily="18" charset="0"/>
                <a:cs typeface="Times New Roman" panose="02020603050405020304" pitchFamily="18" charset="0"/>
              </a:rPr>
              <a:t>Copper (Cu) clad Kapton material comes with 100 nm Chromium (Cr) layer between Cu and Kapton</a:t>
            </a:r>
          </a:p>
          <a:p>
            <a:pPr marL="285750" indent="-285750" algn="just">
              <a:lnSpc>
                <a:spcPct val="150000"/>
              </a:lnSpc>
              <a:buFont typeface="Arial" panose="020B0604020202020204" pitchFamily="34" charset="0"/>
              <a:buChar char="•"/>
            </a:pPr>
            <a:r>
              <a:rPr lang="en-US" sz="1600" dirty="0" smtClean="0">
                <a:solidFill>
                  <a:prstClr val="black"/>
                </a:solidFill>
                <a:latin typeface="Times New Roman" panose="02020603050405020304" pitchFamily="18" charset="0"/>
                <a:cs typeface="Times New Roman" panose="02020603050405020304" pitchFamily="18" charset="0"/>
              </a:rPr>
              <a:t>5 </a:t>
            </a:r>
            <a:r>
              <a:rPr lang="en-US" sz="1600" dirty="0">
                <a:solidFill>
                  <a:prstClr val="black"/>
                </a:solidFill>
                <a:latin typeface="Times New Roman" panose="02020603050405020304" pitchFamily="18" charset="0"/>
                <a:cs typeface="Times New Roman" panose="02020603050405020304" pitchFamily="18" charset="0"/>
                <a:sym typeface="Symbol"/>
              </a:rPr>
              <a:t></a:t>
            </a:r>
            <a:r>
              <a:rPr lang="en-US" sz="1600" dirty="0">
                <a:solidFill>
                  <a:prstClr val="black"/>
                </a:solidFill>
                <a:latin typeface="Times New Roman" panose="02020603050405020304" pitchFamily="18" charset="0"/>
                <a:cs typeface="Times New Roman" panose="02020603050405020304" pitchFamily="18" charset="0"/>
              </a:rPr>
              <a:t>m </a:t>
            </a:r>
            <a:r>
              <a:rPr lang="en-US" sz="1600" dirty="0" smtClean="0">
                <a:solidFill>
                  <a:prstClr val="black"/>
                </a:solidFill>
                <a:latin typeface="Times New Roman" panose="02020603050405020304" pitchFamily="18" charset="0"/>
                <a:cs typeface="Times New Roman" panose="02020603050405020304" pitchFamily="18" charset="0"/>
              </a:rPr>
              <a:t>Cu layers removed from top and bottom and leave only 100 nm Cr layers as metallic electrodes</a:t>
            </a:r>
          </a:p>
          <a:p>
            <a:pPr marL="285750" indent="-285750" algn="just">
              <a:lnSpc>
                <a:spcPct val="150000"/>
              </a:lnSpc>
              <a:buFont typeface="Arial" panose="020B0604020202020204" pitchFamily="34" charset="0"/>
              <a:buChar char="•"/>
            </a:pPr>
            <a:r>
              <a:rPr lang="en-US" sz="1600" dirty="0" smtClean="0">
                <a:solidFill>
                  <a:prstClr val="black"/>
                </a:solidFill>
                <a:latin typeface="Times New Roman" panose="02020603050405020304" pitchFamily="18" charset="0"/>
                <a:cs typeface="Times New Roman" panose="02020603050405020304" pitchFamily="18" charset="0"/>
              </a:rPr>
              <a:t>Cr-GEM foils from CERN PCB workshop </a:t>
            </a:r>
          </a:p>
        </p:txBody>
      </p:sp>
      <p:pic>
        <p:nvPicPr>
          <p:cNvPr id="12" name="Picture 2" descr="C:\Users\kgnanvo\work@UVa\GEMatLarge\copperLessGEM\WP_20141202_00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977" t="31552" r="15403" b="30002"/>
          <a:stretch/>
        </p:blipFill>
        <p:spPr bwMode="auto">
          <a:xfrm rot="5400000">
            <a:off x="429601" y="2362632"/>
            <a:ext cx="2913634" cy="318709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76200" y="822962"/>
            <a:ext cx="3657600" cy="1586993"/>
            <a:chOff x="497128" y="939274"/>
            <a:chExt cx="3931920" cy="1586993"/>
          </a:xfrm>
        </p:grpSpPr>
        <p:sp>
          <p:nvSpPr>
            <p:cNvPr id="13" name="Rectangle 12"/>
            <p:cNvSpPr/>
            <p:nvPr/>
          </p:nvSpPr>
          <p:spPr>
            <a:xfrm>
              <a:off x="497128" y="1253888"/>
              <a:ext cx="3931920" cy="9906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Rectangle 13"/>
            <p:cNvSpPr/>
            <p:nvPr/>
          </p:nvSpPr>
          <p:spPr>
            <a:xfrm>
              <a:off x="497128" y="939274"/>
              <a:ext cx="3931920" cy="2765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14"/>
            <p:cNvSpPr/>
            <p:nvPr/>
          </p:nvSpPr>
          <p:spPr>
            <a:xfrm>
              <a:off x="497128" y="1208169"/>
              <a:ext cx="3931920"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a:off x="497128" y="2268484"/>
              <a:ext cx="3931920" cy="25778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p:nvSpPr>
          <p:spPr>
            <a:xfrm>
              <a:off x="497128" y="2244488"/>
              <a:ext cx="3931920"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8" name="TextBox 17"/>
          <p:cNvSpPr txBox="1"/>
          <p:nvPr/>
        </p:nvSpPr>
        <p:spPr>
          <a:xfrm>
            <a:off x="2514600" y="742890"/>
            <a:ext cx="1053494" cy="400110"/>
          </a:xfrm>
          <a:prstGeom prst="rect">
            <a:avLst/>
          </a:prstGeom>
          <a:noFill/>
        </p:spPr>
        <p:txBody>
          <a:bodyPr wrap="none" rtlCol="0">
            <a:spAutoFit/>
          </a:bodyPr>
          <a:lstStyle/>
          <a:p>
            <a:r>
              <a:rPr lang="en-US" sz="2000" b="1" dirty="0" smtClean="0">
                <a:solidFill>
                  <a:prstClr val="black"/>
                </a:solidFill>
              </a:rPr>
              <a:t>5 </a:t>
            </a:r>
            <a:r>
              <a:rPr lang="en-US" sz="2000" b="1" dirty="0" smtClean="0">
                <a:solidFill>
                  <a:prstClr val="black"/>
                </a:solidFill>
                <a:sym typeface="Symbol"/>
              </a:rPr>
              <a:t></a:t>
            </a:r>
            <a:r>
              <a:rPr lang="en-US" sz="2000" b="1" dirty="0" smtClean="0">
                <a:solidFill>
                  <a:prstClr val="black"/>
                </a:solidFill>
              </a:rPr>
              <a:t>m Cu</a:t>
            </a:r>
            <a:endParaRPr lang="en-US" sz="2000" b="1" dirty="0">
              <a:solidFill>
                <a:prstClr val="black"/>
              </a:solidFill>
            </a:endParaRPr>
          </a:p>
        </p:txBody>
      </p:sp>
      <p:sp>
        <p:nvSpPr>
          <p:cNvPr id="21" name="TextBox 20"/>
          <p:cNvSpPr txBox="1"/>
          <p:nvPr/>
        </p:nvSpPr>
        <p:spPr>
          <a:xfrm>
            <a:off x="1981200" y="1230486"/>
            <a:ext cx="1678280" cy="400110"/>
          </a:xfrm>
          <a:prstGeom prst="rect">
            <a:avLst/>
          </a:prstGeom>
          <a:noFill/>
        </p:spPr>
        <p:txBody>
          <a:bodyPr wrap="none" rtlCol="0">
            <a:spAutoFit/>
          </a:bodyPr>
          <a:lstStyle/>
          <a:p>
            <a:r>
              <a:rPr lang="en-US" sz="2000" b="1" dirty="0" smtClean="0">
                <a:solidFill>
                  <a:prstClr val="white"/>
                </a:solidFill>
              </a:rPr>
              <a:t>50 </a:t>
            </a:r>
            <a:r>
              <a:rPr lang="en-US" sz="2000" b="1" dirty="0" smtClean="0">
                <a:solidFill>
                  <a:prstClr val="white"/>
                </a:solidFill>
                <a:sym typeface="Symbol"/>
              </a:rPr>
              <a:t></a:t>
            </a:r>
            <a:r>
              <a:rPr lang="en-US" sz="2000" b="1" dirty="0" smtClean="0">
                <a:solidFill>
                  <a:prstClr val="white"/>
                </a:solidFill>
              </a:rPr>
              <a:t>m Kapton</a:t>
            </a:r>
            <a:endParaRPr lang="en-US" sz="2000" b="1" dirty="0">
              <a:solidFill>
                <a:prstClr val="white"/>
              </a:solidFill>
            </a:endParaRPr>
          </a:p>
        </p:txBody>
      </p:sp>
      <p:sp>
        <p:nvSpPr>
          <p:cNvPr id="22" name="TextBox 21"/>
          <p:cNvSpPr txBox="1"/>
          <p:nvPr/>
        </p:nvSpPr>
        <p:spPr>
          <a:xfrm>
            <a:off x="1046047" y="457200"/>
            <a:ext cx="1412887" cy="338554"/>
          </a:xfrm>
          <a:prstGeom prst="rect">
            <a:avLst/>
          </a:prstGeom>
          <a:noFill/>
        </p:spPr>
        <p:txBody>
          <a:bodyPr wrap="none" rtlCol="0">
            <a:spAutoFit/>
          </a:bodyPr>
          <a:lstStyle/>
          <a:p>
            <a:r>
              <a:rPr lang="en-US" sz="1600" b="1" dirty="0" smtClean="0">
                <a:solidFill>
                  <a:srgbClr val="0000CC"/>
                </a:solidFill>
              </a:rPr>
              <a:t>Standard GEM</a:t>
            </a:r>
            <a:endParaRPr lang="en-US" sz="1600" b="1" dirty="0">
              <a:solidFill>
                <a:srgbClr val="0000CC"/>
              </a:solidFill>
            </a:endParaRPr>
          </a:p>
        </p:txBody>
      </p:sp>
      <p:cxnSp>
        <p:nvCxnSpPr>
          <p:cNvPr id="27" name="Straight Arrow Connector 26"/>
          <p:cNvCxnSpPr>
            <a:stCxn id="28" idx="2"/>
          </p:cNvCxnSpPr>
          <p:nvPr/>
        </p:nvCxnSpPr>
        <p:spPr>
          <a:xfrm>
            <a:off x="780136" y="6283225"/>
            <a:ext cx="255745" cy="262353"/>
          </a:xfrm>
          <a:prstGeom prst="straightConnector1">
            <a:avLst/>
          </a:prstGeom>
          <a:ln>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52400" y="5883115"/>
            <a:ext cx="1255472" cy="400110"/>
          </a:xfrm>
          <a:prstGeom prst="rect">
            <a:avLst/>
          </a:prstGeom>
          <a:noFill/>
        </p:spPr>
        <p:txBody>
          <a:bodyPr wrap="none" rtlCol="0">
            <a:spAutoFit/>
          </a:bodyPr>
          <a:lstStyle/>
          <a:p>
            <a:pPr algn="ctr"/>
            <a:r>
              <a:rPr lang="en-US" sz="2000" b="1" dirty="0" smtClean="0">
                <a:solidFill>
                  <a:prstClr val="white">
                    <a:lumMod val="85000"/>
                  </a:prstClr>
                </a:solidFill>
              </a:rPr>
              <a:t>100 nm Cr</a:t>
            </a:r>
            <a:endParaRPr lang="en-US" sz="2000" b="1" dirty="0">
              <a:solidFill>
                <a:prstClr val="white">
                  <a:lumMod val="85000"/>
                </a:prstClr>
              </a:solidFill>
            </a:endParaRPr>
          </a:p>
        </p:txBody>
      </p:sp>
      <p:sp>
        <p:nvSpPr>
          <p:cNvPr id="29" name="TextBox 28"/>
          <p:cNvSpPr txBox="1"/>
          <p:nvPr/>
        </p:nvSpPr>
        <p:spPr>
          <a:xfrm>
            <a:off x="1981200" y="5622054"/>
            <a:ext cx="1678280" cy="400110"/>
          </a:xfrm>
          <a:prstGeom prst="rect">
            <a:avLst/>
          </a:prstGeom>
          <a:noFill/>
        </p:spPr>
        <p:txBody>
          <a:bodyPr wrap="none" rtlCol="0">
            <a:spAutoFit/>
          </a:bodyPr>
          <a:lstStyle/>
          <a:p>
            <a:pPr algn="ctr"/>
            <a:r>
              <a:rPr lang="en-US" sz="2000" b="1" dirty="0" smtClean="0">
                <a:solidFill>
                  <a:prstClr val="white"/>
                </a:solidFill>
              </a:rPr>
              <a:t>50 </a:t>
            </a:r>
            <a:r>
              <a:rPr lang="en-US" sz="2000" b="1" dirty="0" smtClean="0">
                <a:solidFill>
                  <a:prstClr val="white"/>
                </a:solidFill>
                <a:sym typeface="Symbol"/>
              </a:rPr>
              <a:t></a:t>
            </a:r>
            <a:r>
              <a:rPr lang="en-US" sz="2000" b="1" dirty="0" smtClean="0">
                <a:solidFill>
                  <a:prstClr val="white"/>
                </a:solidFill>
              </a:rPr>
              <a:t>m Kapton</a:t>
            </a:r>
            <a:endParaRPr lang="en-US" sz="2000" b="1" dirty="0">
              <a:solidFill>
                <a:prstClr val="white"/>
              </a:solidFill>
            </a:endParaRPr>
          </a:p>
        </p:txBody>
      </p:sp>
      <p:sp>
        <p:nvSpPr>
          <p:cNvPr id="30" name="TextBox 29"/>
          <p:cNvSpPr txBox="1"/>
          <p:nvPr/>
        </p:nvSpPr>
        <p:spPr>
          <a:xfrm>
            <a:off x="1466271" y="5029200"/>
            <a:ext cx="840294" cy="338554"/>
          </a:xfrm>
          <a:prstGeom prst="rect">
            <a:avLst/>
          </a:prstGeom>
          <a:solidFill>
            <a:schemeClr val="bg1"/>
          </a:solidFill>
          <a:ln>
            <a:solidFill>
              <a:schemeClr val="bg1">
                <a:lumMod val="75000"/>
              </a:schemeClr>
            </a:solidFill>
          </a:ln>
        </p:spPr>
        <p:txBody>
          <a:bodyPr wrap="none" rtlCol="0">
            <a:spAutoFit/>
          </a:bodyPr>
          <a:lstStyle/>
          <a:p>
            <a:pPr algn="ctr"/>
            <a:r>
              <a:rPr lang="en-US" sz="1600" b="1" dirty="0" smtClean="0">
                <a:solidFill>
                  <a:srgbClr val="FF0000"/>
                </a:solidFill>
              </a:rPr>
              <a:t>Cr-GEM</a:t>
            </a:r>
            <a:endParaRPr lang="en-US" sz="1600" b="1" dirty="0">
              <a:solidFill>
                <a:srgbClr val="FF0000"/>
              </a:solidFill>
            </a:endParaRPr>
          </a:p>
        </p:txBody>
      </p:sp>
      <p:cxnSp>
        <p:nvCxnSpPr>
          <p:cNvPr id="38" name="Straight Arrow Connector 37"/>
          <p:cNvCxnSpPr>
            <a:stCxn id="39" idx="0"/>
          </p:cNvCxnSpPr>
          <p:nvPr/>
        </p:nvCxnSpPr>
        <p:spPr>
          <a:xfrm flipV="1">
            <a:off x="843999" y="1105333"/>
            <a:ext cx="362864" cy="224384"/>
          </a:xfrm>
          <a:prstGeom prst="straightConnector1">
            <a:avLst/>
          </a:prstGeom>
          <a:ln>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16263" y="1329717"/>
            <a:ext cx="1255472" cy="400110"/>
          </a:xfrm>
          <a:prstGeom prst="rect">
            <a:avLst/>
          </a:prstGeom>
          <a:noFill/>
        </p:spPr>
        <p:txBody>
          <a:bodyPr wrap="none" rtlCol="0">
            <a:spAutoFit/>
          </a:bodyPr>
          <a:lstStyle/>
          <a:p>
            <a:pPr algn="ctr"/>
            <a:r>
              <a:rPr lang="en-US" sz="2000" b="1" dirty="0" smtClean="0">
                <a:solidFill>
                  <a:prstClr val="white">
                    <a:lumMod val="85000"/>
                  </a:prstClr>
                </a:solidFill>
              </a:rPr>
              <a:t>100 nm Cr</a:t>
            </a:r>
            <a:endParaRPr lang="en-US" sz="2000" b="1" dirty="0">
              <a:solidFill>
                <a:prstClr val="white">
                  <a:lumMod val="85000"/>
                </a:prstClr>
              </a:solidFill>
            </a:endParaRPr>
          </a:p>
        </p:txBody>
      </p:sp>
      <p:pic>
        <p:nvPicPr>
          <p:cNvPr id="40" name="Picture 39"/>
          <p:cNvPicPr>
            <a:picLocks noChangeAspect="1"/>
          </p:cNvPicPr>
          <p:nvPr/>
        </p:nvPicPr>
        <p:blipFill rotWithShape="1">
          <a:blip r:embed="rId4">
            <a:extLst>
              <a:ext uri="{28A0092B-C50C-407E-A947-70E740481C1C}">
                <a14:useLocalDpi xmlns:a14="http://schemas.microsoft.com/office/drawing/2010/main" val="0"/>
              </a:ext>
            </a:extLst>
          </a:blip>
          <a:srcRect r="4724"/>
          <a:stretch/>
        </p:blipFill>
        <p:spPr>
          <a:xfrm>
            <a:off x="4729409" y="2662209"/>
            <a:ext cx="3628535" cy="3586191"/>
          </a:xfrm>
          <a:prstGeom prst="rect">
            <a:avLst/>
          </a:prstGeom>
        </p:spPr>
      </p:pic>
      <p:sp>
        <p:nvSpPr>
          <p:cNvPr id="44" name="TextBox 43"/>
          <p:cNvSpPr txBox="1"/>
          <p:nvPr/>
        </p:nvSpPr>
        <p:spPr>
          <a:xfrm>
            <a:off x="4129554" y="6096000"/>
            <a:ext cx="4828245" cy="400110"/>
          </a:xfrm>
          <a:prstGeom prst="rect">
            <a:avLst/>
          </a:prstGeom>
          <a:solidFill>
            <a:schemeClr val="bg1"/>
          </a:solidFill>
          <a:ln>
            <a:noFill/>
          </a:ln>
        </p:spPr>
        <p:txBody>
          <a:bodyPr wrap="none" rtlCol="0">
            <a:spAutoFit/>
          </a:bodyPr>
          <a:lstStyle/>
          <a:p>
            <a:pPr algn="ctr"/>
            <a:r>
              <a:rPr lang="en-US" sz="2000" b="1" dirty="0" smtClean="0">
                <a:solidFill>
                  <a:srgbClr val="C00000"/>
                </a:solidFill>
              </a:rPr>
              <a:t>2D hit map on Cr-Triple-GEM with Cosmics</a:t>
            </a:r>
            <a:endParaRPr lang="en-US" sz="2000" b="1" dirty="0">
              <a:solidFill>
                <a:srgbClr val="C00000"/>
              </a:solidFill>
            </a:endParaRPr>
          </a:p>
        </p:txBody>
      </p:sp>
      <p:cxnSp>
        <p:nvCxnSpPr>
          <p:cNvPr id="9" name="Elbow Connector 8"/>
          <p:cNvCxnSpPr>
            <a:stCxn id="24" idx="3"/>
            <a:endCxn id="12" idx="0"/>
          </p:cNvCxnSpPr>
          <p:nvPr/>
        </p:nvCxnSpPr>
        <p:spPr>
          <a:xfrm flipH="1" flipV="1">
            <a:off x="3479966" y="3956180"/>
            <a:ext cx="235252" cy="2071239"/>
          </a:xfrm>
          <a:prstGeom prst="bentConnector3">
            <a:avLst>
              <a:gd name="adj1" fmla="val -97172"/>
            </a:avLst>
          </a:prstGeom>
          <a:ln w="190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0" name="Footer Placeholder 19"/>
          <p:cNvSpPr>
            <a:spLocks noGrp="1"/>
          </p:cNvSpPr>
          <p:nvPr>
            <p:ph type="ftr" sz="quarter" idx="11"/>
          </p:nvPr>
        </p:nvSpPr>
        <p:spPr>
          <a:xfrm>
            <a:off x="3124200" y="6492875"/>
            <a:ext cx="2895600" cy="365125"/>
          </a:xfrm>
        </p:spPr>
        <p:txBody>
          <a:bodyPr/>
          <a:lstStyle/>
          <a:p>
            <a:r>
              <a:rPr lang="en-US" dirty="0" smtClean="0">
                <a:solidFill>
                  <a:prstClr val="black">
                    <a:tint val="75000"/>
                  </a:prstClr>
                </a:solidFill>
              </a:rPr>
              <a:t>EIC Tracking R&amp;D @ Univ. of Virginia</a:t>
            </a:r>
            <a:endParaRPr lang="en-US" dirty="0">
              <a:solidFill>
                <a:prstClr val="black">
                  <a:tint val="75000"/>
                </a:prstClr>
              </a:solidFill>
            </a:endParaRPr>
          </a:p>
        </p:txBody>
      </p:sp>
      <p:pic>
        <p:nvPicPr>
          <p:cNvPr id="31" name="Picture 30"/>
          <p:cNvPicPr>
            <a:picLocks noChangeAspect="1"/>
          </p:cNvPicPr>
          <p:nvPr/>
        </p:nvPicPr>
        <p:blipFill>
          <a:blip r:embed="rId5"/>
          <a:stretch>
            <a:fillRect/>
          </a:stretch>
        </p:blipFill>
        <p:spPr>
          <a:xfrm>
            <a:off x="76200" y="76201"/>
            <a:ext cx="803561" cy="533399"/>
          </a:xfrm>
          <a:prstGeom prst="rect">
            <a:avLst/>
          </a:prstGeom>
        </p:spPr>
      </p:pic>
    </p:spTree>
    <p:extLst>
      <p:ext uri="{BB962C8B-B14F-4D97-AF65-F5344CB8AC3E}">
        <p14:creationId xmlns:p14="http://schemas.microsoft.com/office/powerpoint/2010/main" val="27948827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81000" y="0"/>
            <a:ext cx="9144000" cy="461665"/>
          </a:xfrm>
          <a:prstGeom prst="rect">
            <a:avLst/>
          </a:prstGeom>
          <a:noFill/>
        </p:spPr>
        <p:txBody>
          <a:bodyPr wrap="square" rtlCol="0">
            <a:spAutoFit/>
          </a:bodyPr>
          <a:lstStyle/>
          <a:p>
            <a:pPr algn="ctr"/>
            <a:r>
              <a:rPr lang="en-US" sz="2400" dirty="0" smtClean="0">
                <a:solidFill>
                  <a:srgbClr val="C00000"/>
                </a:solidFill>
                <a:latin typeface="Times New Roman" pitchFamily="18" charset="0"/>
                <a:cs typeface="Times New Roman" pitchFamily="18" charset="0"/>
              </a:rPr>
              <a:t>EIC GEM R&amp;D @ UVa: </a:t>
            </a:r>
            <a:r>
              <a:rPr lang="en-US" sz="2400" dirty="0" smtClean="0">
                <a:solidFill>
                  <a:srgbClr val="1F497D"/>
                </a:solidFill>
                <a:latin typeface="Times New Roman" pitchFamily="18" charset="0"/>
                <a:cs typeface="Times New Roman" pitchFamily="18" charset="0"/>
              </a:rPr>
              <a:t>Light GEM detector with Cr-GEM foil</a:t>
            </a:r>
          </a:p>
        </p:txBody>
      </p:sp>
      <p:graphicFrame>
        <p:nvGraphicFramePr>
          <p:cNvPr id="32" name="Object 31"/>
          <p:cNvGraphicFramePr>
            <a:graphicFrameLocks noChangeAspect="1"/>
          </p:cNvGraphicFramePr>
          <p:nvPr>
            <p:extLst/>
          </p:nvPr>
        </p:nvGraphicFramePr>
        <p:xfrm>
          <a:off x="0" y="2279444"/>
          <a:ext cx="4526280" cy="3740356"/>
        </p:xfrm>
        <a:graphic>
          <a:graphicData uri="http://schemas.openxmlformats.org/presentationml/2006/ole">
            <mc:AlternateContent xmlns:mc="http://schemas.openxmlformats.org/markup-compatibility/2006">
              <mc:Choice xmlns:v="urn:schemas-microsoft-com:vml" Requires="v">
                <p:oleObj spid="_x0000_s1054" name="Worksheet" r:id="rId4" imgW="4648112" imgH="3410071" progId="Excel.Sheet.8">
                  <p:embed/>
                </p:oleObj>
              </mc:Choice>
              <mc:Fallback>
                <p:oleObj name="Worksheet" r:id="rId4" imgW="4648112" imgH="3410071" progId="Excel.Sheet.8">
                  <p:embed/>
                  <p:pic>
                    <p:nvPicPr>
                      <p:cNvPr id="0" name=""/>
                      <p:cNvPicPr>
                        <a:picLocks noChangeAspect="1" noChangeArrowheads="1"/>
                      </p:cNvPicPr>
                      <p:nvPr/>
                    </p:nvPicPr>
                    <p:blipFill>
                      <a:blip r:embed="rId5"/>
                      <a:srcRect/>
                      <a:stretch>
                        <a:fillRect/>
                      </a:stretch>
                    </p:blipFill>
                    <p:spPr bwMode="auto">
                      <a:xfrm>
                        <a:off x="0" y="2279444"/>
                        <a:ext cx="4526280" cy="3740356"/>
                      </a:xfrm>
                      <a:prstGeom prst="rect">
                        <a:avLst/>
                      </a:prstGeom>
                      <a:noFill/>
                      <a:ln>
                        <a:noFill/>
                      </a:ln>
                      <a:effectLst/>
                    </p:spPr>
                  </p:pic>
                </p:oleObj>
              </mc:Fallback>
            </mc:AlternateContent>
          </a:graphicData>
        </a:graphic>
      </p:graphicFrame>
      <p:graphicFrame>
        <p:nvGraphicFramePr>
          <p:cNvPr id="33" name="Object 32"/>
          <p:cNvGraphicFramePr>
            <a:graphicFrameLocks noChangeAspect="1"/>
          </p:cNvGraphicFramePr>
          <p:nvPr>
            <p:extLst/>
          </p:nvPr>
        </p:nvGraphicFramePr>
        <p:xfrm>
          <a:off x="4617720" y="2279444"/>
          <a:ext cx="4526280" cy="3740356"/>
        </p:xfrm>
        <a:graphic>
          <a:graphicData uri="http://schemas.openxmlformats.org/presentationml/2006/ole">
            <mc:AlternateContent xmlns:mc="http://schemas.openxmlformats.org/markup-compatibility/2006">
              <mc:Choice xmlns:v="urn:schemas-microsoft-com:vml" Requires="v">
                <p:oleObj spid="_x0000_s1055" name="Worksheet" r:id="rId6" imgW="4648112" imgH="3410071" progId="Excel.Sheet.8">
                  <p:embed/>
                </p:oleObj>
              </mc:Choice>
              <mc:Fallback>
                <p:oleObj name="Worksheet" r:id="rId6" imgW="4648112" imgH="3410071" progId="Excel.Sheet.8">
                  <p:embed/>
                  <p:pic>
                    <p:nvPicPr>
                      <p:cNvPr id="0" name=""/>
                      <p:cNvPicPr>
                        <a:picLocks noChangeAspect="1" noChangeArrowheads="1"/>
                      </p:cNvPicPr>
                      <p:nvPr/>
                    </p:nvPicPr>
                    <p:blipFill>
                      <a:blip r:embed="rId7"/>
                      <a:srcRect/>
                      <a:stretch>
                        <a:fillRect/>
                      </a:stretch>
                    </p:blipFill>
                    <p:spPr bwMode="auto">
                      <a:xfrm>
                        <a:off x="4617720" y="2279444"/>
                        <a:ext cx="4526280" cy="374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Title 1"/>
          <p:cNvSpPr txBox="1">
            <a:spLocks/>
          </p:cNvSpPr>
          <p:nvPr/>
        </p:nvSpPr>
        <p:spPr>
          <a:xfrm>
            <a:off x="1" y="1767523"/>
            <a:ext cx="4572000" cy="464871"/>
          </a:xfrm>
          <a:prstGeom prst="rect">
            <a:avLst/>
          </a:prstGeom>
        </p:spPr>
        <p:txBody>
          <a:bodyPr vert="horz" lIns="91440" tIns="45720" rIns="91440" bIns="4572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1800" b="1" dirty="0" smtClean="0">
                <a:solidFill>
                  <a:srgbClr val="0000CC"/>
                </a:solidFill>
                <a:cs typeface="Times New Roman" panose="02020603050405020304" pitchFamily="18" charset="0"/>
              </a:rPr>
              <a:t>Triple-GEM with standard GEM foil</a:t>
            </a:r>
          </a:p>
        </p:txBody>
      </p:sp>
      <p:sp>
        <p:nvSpPr>
          <p:cNvPr id="35" name="Title 1"/>
          <p:cNvSpPr txBox="1">
            <a:spLocks/>
          </p:cNvSpPr>
          <p:nvPr/>
        </p:nvSpPr>
        <p:spPr>
          <a:xfrm>
            <a:off x="4572000" y="1767524"/>
            <a:ext cx="4572000" cy="464871"/>
          </a:xfrm>
          <a:prstGeom prst="rect">
            <a:avLst/>
          </a:prstGeom>
        </p:spPr>
        <p:txBody>
          <a:bodyPr vert="horz" lIns="91440" tIns="45720" rIns="91440" bIns="4572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en-US" sz="1800" b="1" dirty="0" smtClean="0">
                <a:solidFill>
                  <a:srgbClr val="FF0000"/>
                </a:solidFill>
                <a:cs typeface="Times New Roman" panose="02020603050405020304" pitchFamily="18" charset="0"/>
              </a:rPr>
              <a:t>Triple-GEM with Cr-GEM foil</a:t>
            </a:r>
            <a:endParaRPr lang="en-US" sz="1800" b="1" dirty="0">
              <a:solidFill>
                <a:srgbClr val="FF0000"/>
              </a:solidFill>
              <a:cs typeface="Times New Roman" panose="02020603050405020304" pitchFamily="18" charset="0"/>
            </a:endParaRPr>
          </a:p>
        </p:txBody>
      </p:sp>
      <p:sp>
        <p:nvSpPr>
          <p:cNvPr id="36" name="TextBox 35"/>
          <p:cNvSpPr txBox="1"/>
          <p:nvPr/>
        </p:nvSpPr>
        <p:spPr>
          <a:xfrm>
            <a:off x="1" y="5943600"/>
            <a:ext cx="9143999" cy="507831"/>
          </a:xfrm>
          <a:prstGeom prst="rect">
            <a:avLst/>
          </a:prstGeom>
          <a:noFill/>
        </p:spPr>
        <p:txBody>
          <a:bodyPr wrap="square" rtlCol="0">
            <a:spAutoFit/>
          </a:bodyPr>
          <a:lstStyle/>
          <a:p>
            <a:pPr algn="ctr">
              <a:lnSpc>
                <a:spcPct val="150000"/>
              </a:lnSpc>
            </a:pPr>
            <a:r>
              <a:rPr lang="en-US" sz="2000" b="1" i="1" dirty="0" smtClean="0">
                <a:solidFill>
                  <a:srgbClr val="C00000"/>
                </a:solidFill>
                <a:latin typeface="Times New Roman" panose="02020603050405020304" pitchFamily="18" charset="0"/>
                <a:cs typeface="Times New Roman" panose="02020603050405020304" pitchFamily="18" charset="0"/>
              </a:rPr>
              <a:t>About 50% reduction in the amount of material in a EIC-FT-GEM with Cr-GEM </a:t>
            </a:r>
          </a:p>
        </p:txBody>
      </p:sp>
      <p:sp>
        <p:nvSpPr>
          <p:cNvPr id="37" name="TextBox 36"/>
          <p:cNvSpPr txBox="1"/>
          <p:nvPr/>
        </p:nvSpPr>
        <p:spPr>
          <a:xfrm>
            <a:off x="1" y="457200"/>
            <a:ext cx="9144000" cy="1292662"/>
          </a:xfrm>
          <a:prstGeom prst="rect">
            <a:avLst/>
          </a:prstGeom>
          <a:noFill/>
        </p:spPr>
        <p:txBody>
          <a:bodyPr wrap="square" rtlCol="0">
            <a:spAutoFit/>
          </a:bodyPr>
          <a:lstStyle/>
          <a:p>
            <a:pPr algn="just">
              <a:lnSpc>
                <a:spcPct val="150000"/>
              </a:lnSpc>
            </a:pPr>
            <a:r>
              <a:rPr lang="en-US" sz="2000" dirty="0" smtClean="0">
                <a:solidFill>
                  <a:srgbClr val="C00000"/>
                </a:solidFill>
                <a:latin typeface="Times New Roman" panose="02020603050405020304" pitchFamily="18" charset="0"/>
                <a:cs typeface="Times New Roman" panose="02020603050405020304" pitchFamily="18" charset="0"/>
              </a:rPr>
              <a:t>Main motivation</a:t>
            </a:r>
            <a:r>
              <a:rPr lang="en-US" sz="1600" dirty="0" smtClean="0">
                <a:solidFill>
                  <a:srgbClr val="C00000"/>
                </a:solidFill>
                <a:latin typeface="Times New Roman" panose="02020603050405020304" pitchFamily="18" charset="0"/>
                <a:cs typeface="Times New Roman" panose="02020603050405020304" pitchFamily="18" charset="0"/>
              </a:rPr>
              <a:t>: </a:t>
            </a:r>
          </a:p>
          <a:p>
            <a:pPr marL="285750" indent="-285750" algn="just">
              <a:lnSpc>
                <a:spcPct val="150000"/>
              </a:lnSpc>
              <a:buFont typeface="Arial" panose="020B0604020202020204" pitchFamily="34" charset="0"/>
              <a:buChar char="•"/>
            </a:pPr>
            <a:r>
              <a:rPr lang="en-US" sz="1600" dirty="0" smtClean="0">
                <a:solidFill>
                  <a:prstClr val="black"/>
                </a:solidFill>
                <a:latin typeface="Times New Roman" panose="02020603050405020304" pitchFamily="18" charset="0"/>
                <a:cs typeface="Times New Roman" panose="02020603050405020304" pitchFamily="18" charset="0"/>
              </a:rPr>
              <a:t>Reduce background in high rate photon environment</a:t>
            </a:r>
          </a:p>
          <a:p>
            <a:pPr marL="285750" indent="-285750" algn="just">
              <a:lnSpc>
                <a:spcPct val="150000"/>
              </a:lnSpc>
              <a:buFont typeface="Arial" panose="020B0604020202020204" pitchFamily="34" charset="0"/>
              <a:buChar char="•"/>
            </a:pPr>
            <a:r>
              <a:rPr lang="en-US" sz="1600" dirty="0" smtClean="0">
                <a:solidFill>
                  <a:prstClr val="black"/>
                </a:solidFill>
                <a:latin typeface="Times New Roman" panose="02020603050405020304" pitchFamily="18" charset="0"/>
                <a:cs typeface="Times New Roman" panose="02020603050405020304" pitchFamily="18" charset="0"/>
              </a:rPr>
              <a:t>Reduce Multiple Scattering </a:t>
            </a:r>
          </a:p>
        </p:txBody>
      </p:sp>
      <p:sp>
        <p:nvSpPr>
          <p:cNvPr id="2" name="Footer Placeholder 1"/>
          <p:cNvSpPr>
            <a:spLocks noGrp="1"/>
          </p:cNvSpPr>
          <p:nvPr>
            <p:ph type="ftr" sz="quarter" idx="11"/>
          </p:nvPr>
        </p:nvSpPr>
        <p:spPr>
          <a:xfrm>
            <a:off x="3124200" y="6492875"/>
            <a:ext cx="2895600" cy="365125"/>
          </a:xfrm>
        </p:spPr>
        <p:txBody>
          <a:bodyPr/>
          <a:lstStyle/>
          <a:p>
            <a:r>
              <a:rPr lang="en-US" dirty="0" smtClean="0">
                <a:solidFill>
                  <a:prstClr val="black">
                    <a:tint val="75000"/>
                  </a:prstClr>
                </a:solidFill>
              </a:rPr>
              <a:t>EIC Tracking R&amp;D @ Univ. of Virginia</a:t>
            </a:r>
            <a:endParaRPr lang="en-US" dirty="0">
              <a:solidFill>
                <a:prstClr val="black">
                  <a:tint val="75000"/>
                </a:prstClr>
              </a:solidFill>
            </a:endParaRPr>
          </a:p>
        </p:txBody>
      </p:sp>
      <p:sp>
        <p:nvSpPr>
          <p:cNvPr id="3" name="Rectangle 2"/>
          <p:cNvSpPr/>
          <p:nvPr/>
        </p:nvSpPr>
        <p:spPr>
          <a:xfrm>
            <a:off x="3505200" y="5784644"/>
            <a:ext cx="533400" cy="2286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p:nvSpPr>
        <p:spPr>
          <a:xfrm>
            <a:off x="8077200" y="5784644"/>
            <a:ext cx="533400" cy="22860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2" name="Picture 11"/>
          <p:cNvPicPr>
            <a:picLocks noChangeAspect="1"/>
          </p:cNvPicPr>
          <p:nvPr/>
        </p:nvPicPr>
        <p:blipFill>
          <a:blip r:embed="rId8"/>
          <a:stretch>
            <a:fillRect/>
          </a:stretch>
        </p:blipFill>
        <p:spPr>
          <a:xfrm>
            <a:off x="76200" y="76201"/>
            <a:ext cx="803561" cy="533399"/>
          </a:xfrm>
          <a:prstGeom prst="rect">
            <a:avLst/>
          </a:prstGeom>
        </p:spPr>
      </p:pic>
    </p:spTree>
    <p:extLst>
      <p:ext uri="{BB962C8B-B14F-4D97-AF65-F5344CB8AC3E}">
        <p14:creationId xmlns:p14="http://schemas.microsoft.com/office/powerpoint/2010/main" val="25766084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0"/>
            <a:ext cx="9144000" cy="461665"/>
          </a:xfrm>
          <a:prstGeom prst="rect">
            <a:avLst/>
          </a:prstGeom>
          <a:noFill/>
        </p:spPr>
        <p:txBody>
          <a:bodyPr wrap="square" rtlCol="0">
            <a:spAutoFit/>
          </a:bodyPr>
          <a:lstStyle/>
          <a:p>
            <a:pPr algn="ctr"/>
            <a:r>
              <a:rPr lang="en-US" sz="2400" dirty="0" smtClean="0">
                <a:solidFill>
                  <a:srgbClr val="C00000"/>
                </a:solidFill>
                <a:latin typeface="Times New Roman" pitchFamily="18" charset="0"/>
                <a:cs typeface="Times New Roman" pitchFamily="18" charset="0"/>
              </a:rPr>
              <a:t>EIC GEM R&amp;D @ UVa: </a:t>
            </a:r>
            <a:r>
              <a:rPr lang="en-US" sz="2400" dirty="0" smtClean="0">
                <a:solidFill>
                  <a:srgbClr val="1F497D"/>
                </a:solidFill>
                <a:latin typeface="Times New Roman" pitchFamily="18" charset="0"/>
                <a:cs typeface="Times New Roman" pitchFamily="18" charset="0"/>
              </a:rPr>
              <a:t>What’s next</a:t>
            </a:r>
          </a:p>
        </p:txBody>
      </p:sp>
      <p:sp>
        <p:nvSpPr>
          <p:cNvPr id="13" name="Content Placeholder 4"/>
          <p:cNvSpPr txBox="1">
            <a:spLocks/>
          </p:cNvSpPr>
          <p:nvPr/>
        </p:nvSpPr>
        <p:spPr>
          <a:xfrm>
            <a:off x="0" y="1219200"/>
            <a:ext cx="9144000" cy="45720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85750" lvl="1" indent="-285750" algn="just">
              <a:lnSpc>
                <a:spcPct val="150000"/>
              </a:lnSpc>
              <a:buFont typeface="Arial" panose="020B0604020202020204" pitchFamily="34" charset="0"/>
              <a:buChar char="•"/>
            </a:pPr>
            <a:r>
              <a:rPr lang="en-US" sz="1800" dirty="0">
                <a:solidFill>
                  <a:srgbClr val="1F497D"/>
                </a:solidFill>
                <a:latin typeface="Times New Roman" pitchFamily="18" charset="0"/>
                <a:cs typeface="Times New Roman" pitchFamily="18" charset="0"/>
              </a:rPr>
              <a:t>C</a:t>
            </a:r>
            <a:r>
              <a:rPr lang="en-US" sz="1800" dirty="0" smtClean="0">
                <a:solidFill>
                  <a:srgbClr val="1F497D"/>
                </a:solidFill>
                <a:latin typeface="Times New Roman" pitchFamily="18" charset="0"/>
                <a:cs typeface="Times New Roman" pitchFamily="18" charset="0"/>
              </a:rPr>
              <a:t>ommon GEM foil for EIC-FT-GEM-II prototype</a:t>
            </a:r>
            <a:endParaRPr lang="en-US" sz="1600" dirty="0" smtClean="0">
              <a:solidFill>
                <a:prstClr val="black"/>
              </a:solidFill>
              <a:latin typeface="Times New Roman" pitchFamily="18" charset="0"/>
              <a:cs typeface="Times New Roman" pitchFamily="18" charset="0"/>
            </a:endParaRPr>
          </a:p>
          <a:p>
            <a:pPr marL="742950" lvl="2"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Pursue the collaboration with Florida Tech and Temple Univ. on the common GEM foil </a:t>
            </a:r>
          </a:p>
          <a:p>
            <a:pPr marL="742950" lvl="2"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Production of first batch of common GEM Foil by Tech Etch is the highest priority</a:t>
            </a:r>
          </a:p>
          <a:p>
            <a:pPr marL="285750" indent="-285750" algn="just">
              <a:lnSpc>
                <a:spcPct val="150000"/>
              </a:lnSpc>
              <a:buFont typeface="Arial" panose="020B0604020202020204" pitchFamily="34" charset="0"/>
              <a:buChar char="•"/>
            </a:pPr>
            <a:r>
              <a:rPr lang="en-US" sz="1800" dirty="0" smtClean="0">
                <a:solidFill>
                  <a:srgbClr val="1F497D"/>
                </a:solidFill>
                <a:latin typeface="Times New Roman" pitchFamily="18" charset="0"/>
                <a:cs typeface="Times New Roman" pitchFamily="18" charset="0"/>
              </a:rPr>
              <a:t>R&amp;D at UVa for EIC-FT-GEM-II prototype.</a:t>
            </a:r>
          </a:p>
          <a:p>
            <a:pPr marL="742950" lvl="1" indent="-285750" algn="just">
              <a:lnSpc>
                <a:spcPct val="150000"/>
              </a:lnSpc>
              <a:buFont typeface="Arial" panose="020B0604020202020204" pitchFamily="34" charset="0"/>
              <a:buChar char="•"/>
            </a:pPr>
            <a:r>
              <a:rPr lang="en-US" sz="1600" dirty="0">
                <a:solidFill>
                  <a:prstClr val="black"/>
                </a:solidFill>
                <a:latin typeface="Times New Roman" pitchFamily="18" charset="0"/>
                <a:cs typeface="Times New Roman" pitchFamily="18" charset="0"/>
              </a:rPr>
              <a:t>Design of the readout board to be completed later this year (October 2015) </a:t>
            </a:r>
            <a:endParaRPr lang="en-US" sz="1600" dirty="0" smtClean="0">
              <a:solidFill>
                <a:prstClr val="black"/>
              </a:solidFill>
              <a:latin typeface="Times New Roman" pitchFamily="18" charset="0"/>
              <a:cs typeface="Times New Roman" pitchFamily="18" charset="0"/>
            </a:endParaRPr>
          </a:p>
          <a:p>
            <a:pPr marL="742950" lvl="1"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New assembly technique: Investigate low mass and high strength material (Carbon fiber, PEEK …) for the screws and nuts  </a:t>
            </a:r>
          </a:p>
          <a:p>
            <a:pPr marL="742950" lvl="1"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Continue the study of Cr-GEM: gain curve, discharge probability and high rate performance </a:t>
            </a:r>
            <a:r>
              <a:rPr lang="en-US" sz="1600" dirty="0" err="1" smtClean="0">
                <a:solidFill>
                  <a:prstClr val="black"/>
                </a:solidFill>
                <a:latin typeface="Times New Roman" pitchFamily="18" charset="0"/>
                <a:cs typeface="Times New Roman" pitchFamily="18" charset="0"/>
              </a:rPr>
              <a:t>etc</a:t>
            </a:r>
            <a:r>
              <a:rPr lang="en-US" sz="1600" dirty="0" smtClean="0">
                <a:solidFill>
                  <a:prstClr val="black"/>
                </a:solidFill>
                <a:latin typeface="Times New Roman" pitchFamily="18" charset="0"/>
                <a:cs typeface="Times New Roman" pitchFamily="18" charset="0"/>
              </a:rPr>
              <a:t> ..  . </a:t>
            </a:r>
          </a:p>
          <a:p>
            <a:pPr marL="285750" indent="-285750" algn="just">
              <a:lnSpc>
                <a:spcPct val="150000"/>
              </a:lnSpc>
              <a:buFont typeface="Arial" panose="020B0604020202020204" pitchFamily="34" charset="0"/>
              <a:buChar char="•"/>
            </a:pPr>
            <a:r>
              <a:rPr lang="en-US" sz="1800" dirty="0" smtClean="0">
                <a:solidFill>
                  <a:srgbClr val="1F497D"/>
                </a:solidFill>
                <a:latin typeface="Times New Roman" pitchFamily="18" charset="0"/>
                <a:cs typeface="Times New Roman" pitchFamily="18" charset="0"/>
              </a:rPr>
              <a:t>Publication on the FTBF test beam results in a peer review journal</a:t>
            </a:r>
          </a:p>
          <a:p>
            <a:pPr marL="742950" lvl="1" indent="-285750" algn="just">
              <a:lnSpc>
                <a:spcPct val="150000"/>
              </a:lnSpc>
              <a:buFont typeface="Arial" panose="020B0604020202020204" pitchFamily="34" charset="0"/>
              <a:buChar char="•"/>
            </a:pPr>
            <a:r>
              <a:rPr lang="en-US" sz="1600" dirty="0" smtClean="0">
                <a:solidFill>
                  <a:prstClr val="black"/>
                </a:solidFill>
                <a:latin typeface="Times New Roman" pitchFamily="18" charset="0"/>
                <a:cs typeface="Times New Roman" pitchFamily="18" charset="0"/>
              </a:rPr>
              <a:t>End of July 2015 for first submission</a:t>
            </a:r>
          </a:p>
        </p:txBody>
      </p:sp>
      <p:sp>
        <p:nvSpPr>
          <p:cNvPr id="106" name="Footer Placeholder 105"/>
          <p:cNvSpPr>
            <a:spLocks noGrp="1"/>
          </p:cNvSpPr>
          <p:nvPr>
            <p:ph type="ftr" sz="quarter" idx="11"/>
          </p:nvPr>
        </p:nvSpPr>
        <p:spPr>
          <a:xfrm>
            <a:off x="3124200" y="6492875"/>
            <a:ext cx="2895600" cy="365125"/>
          </a:xfrm>
        </p:spPr>
        <p:txBody>
          <a:bodyPr/>
          <a:lstStyle/>
          <a:p>
            <a:r>
              <a:rPr lang="en-US" smtClean="0">
                <a:solidFill>
                  <a:prstClr val="black">
                    <a:tint val="75000"/>
                  </a:prstClr>
                </a:solidFill>
              </a:rPr>
              <a:t>EIC Tracking R&amp;D @ Univ. of Virginia</a:t>
            </a:r>
            <a:endParaRPr lang="en-US">
              <a:solidFill>
                <a:prstClr val="black">
                  <a:tint val="75000"/>
                </a:prstClr>
              </a:solidFill>
            </a:endParaRPr>
          </a:p>
        </p:txBody>
      </p:sp>
      <p:pic>
        <p:nvPicPr>
          <p:cNvPr id="5" name="Picture 4"/>
          <p:cNvPicPr>
            <a:picLocks noChangeAspect="1"/>
          </p:cNvPicPr>
          <p:nvPr/>
        </p:nvPicPr>
        <p:blipFill>
          <a:blip r:embed="rId3"/>
          <a:stretch>
            <a:fillRect/>
          </a:stretch>
        </p:blipFill>
        <p:spPr>
          <a:xfrm>
            <a:off x="76200" y="76201"/>
            <a:ext cx="803561" cy="533399"/>
          </a:xfrm>
          <a:prstGeom prst="rect">
            <a:avLst/>
          </a:prstGeom>
        </p:spPr>
      </p:pic>
    </p:spTree>
    <p:extLst>
      <p:ext uri="{BB962C8B-B14F-4D97-AF65-F5344CB8AC3E}">
        <p14:creationId xmlns:p14="http://schemas.microsoft.com/office/powerpoint/2010/main" val="17572624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RD6 Core Program Summary</a:t>
            </a:r>
            <a:endParaRPr lang="en-US" dirty="0"/>
          </a:p>
        </p:txBody>
      </p:sp>
      <p:sp>
        <p:nvSpPr>
          <p:cNvPr id="3" name="Content Placeholder 2"/>
          <p:cNvSpPr>
            <a:spLocks noGrp="1"/>
          </p:cNvSpPr>
          <p:nvPr>
            <p:ph idx="1"/>
          </p:nvPr>
        </p:nvSpPr>
        <p:spPr>
          <a:xfrm>
            <a:off x="1143000" y="762000"/>
            <a:ext cx="7945043" cy="6172200"/>
          </a:xfrm>
        </p:spPr>
        <p:txBody>
          <a:bodyPr>
            <a:noAutofit/>
          </a:bodyPr>
          <a:lstStyle/>
          <a:p>
            <a:r>
              <a:rPr lang="en-US" dirty="0" smtClean="0"/>
              <a:t>Stony Brook </a:t>
            </a:r>
            <a:r>
              <a:rPr lang="en-US" dirty="0" smtClean="0"/>
              <a:t>University (SBU):</a:t>
            </a:r>
            <a:endParaRPr lang="en-US" dirty="0" smtClean="0"/>
          </a:p>
          <a:p>
            <a:pPr lvl="1"/>
            <a:r>
              <a:rPr lang="en-US" sz="1600" dirty="0" smtClean="0"/>
              <a:t>CF</a:t>
            </a:r>
            <a:r>
              <a:rPr lang="en-US" sz="1600" baseline="-25000" dirty="0" smtClean="0"/>
              <a:t>4</a:t>
            </a:r>
            <a:r>
              <a:rPr lang="en-US" sz="1600" dirty="0" smtClean="0"/>
              <a:t>-based RICH for hadron ID at high momentum (EIC also needs low-p hadron-ID).</a:t>
            </a:r>
          </a:p>
          <a:p>
            <a:pPr lvl="1"/>
            <a:r>
              <a:rPr lang="en-US" sz="1600" dirty="0" smtClean="0"/>
              <a:t>UV Focal Plane for TPC/HBD hybrid detector.</a:t>
            </a:r>
          </a:p>
          <a:p>
            <a:r>
              <a:rPr lang="en-US" dirty="0" smtClean="0"/>
              <a:t>Brookhaven National Laboratory (BNL):</a:t>
            </a:r>
            <a:endParaRPr lang="en-US" dirty="0" smtClean="0"/>
          </a:p>
          <a:p>
            <a:pPr lvl="1"/>
            <a:r>
              <a:rPr lang="en-US" sz="1600" dirty="0" smtClean="0"/>
              <a:t>Mini-drift enhancement of planar trackers to improve resolution for inclined tracks.</a:t>
            </a:r>
          </a:p>
          <a:p>
            <a:pPr lvl="1"/>
            <a:r>
              <a:rPr lang="en-US" sz="1600" dirty="0" smtClean="0"/>
              <a:t>Drift section for TPC/HBD (TPC=BNL, photocathodes from SBU).</a:t>
            </a:r>
          </a:p>
          <a:p>
            <a:r>
              <a:rPr lang="en-US" dirty="0" smtClean="0"/>
              <a:t>Yale University</a:t>
            </a:r>
            <a:endParaRPr lang="en-US" dirty="0" smtClean="0"/>
          </a:p>
          <a:p>
            <a:pPr lvl="1"/>
            <a:r>
              <a:rPr lang="en-US" sz="1600" dirty="0" smtClean="0"/>
              <a:t>3-coordinate pad/strip readout technology.</a:t>
            </a:r>
          </a:p>
          <a:p>
            <a:pPr lvl="1"/>
            <a:r>
              <a:rPr lang="en-US" sz="1600" dirty="0" smtClean="0"/>
              <a:t>Gas studies for TPC.</a:t>
            </a:r>
          </a:p>
          <a:p>
            <a:pPr lvl="1"/>
            <a:r>
              <a:rPr lang="en-US" sz="1600" dirty="0" smtClean="0"/>
              <a:t>Hybrid avalanche studies to reduce IBF in TPC designs.</a:t>
            </a:r>
          </a:p>
          <a:p>
            <a:r>
              <a:rPr lang="en-US" dirty="0"/>
              <a:t>Florida </a:t>
            </a:r>
            <a:r>
              <a:rPr lang="en-US" dirty="0" smtClean="0"/>
              <a:t>Institute of Technology (FIT):</a:t>
            </a:r>
            <a:endParaRPr lang="en-US" dirty="0"/>
          </a:p>
          <a:p>
            <a:pPr lvl="1"/>
            <a:r>
              <a:rPr lang="en-US" sz="1600" dirty="0" smtClean="0"/>
              <a:t>Full-scale </a:t>
            </a:r>
            <a:r>
              <a:rPr lang="en-US" sz="1600" dirty="0"/>
              <a:t>forward EIC tracking detector </a:t>
            </a:r>
            <a:r>
              <a:rPr lang="en-US" sz="1600" dirty="0" smtClean="0"/>
              <a:t>using </a:t>
            </a:r>
            <a:r>
              <a:rPr lang="en-US" sz="1600" dirty="0"/>
              <a:t>zigzag strips </a:t>
            </a:r>
            <a:r>
              <a:rPr lang="en-US" sz="1600" dirty="0" smtClean="0"/>
              <a:t>(</a:t>
            </a:r>
            <a:r>
              <a:rPr lang="en-US" sz="1600" dirty="0"/>
              <a:t>lowest channel count</a:t>
            </a:r>
            <a:r>
              <a:rPr lang="en-US" sz="1600" dirty="0" smtClean="0"/>
              <a:t>)</a:t>
            </a:r>
            <a:endParaRPr lang="en-US" sz="1600" dirty="0"/>
          </a:p>
          <a:p>
            <a:r>
              <a:rPr lang="en-US" dirty="0" smtClean="0"/>
              <a:t>University </a:t>
            </a:r>
            <a:r>
              <a:rPr lang="en-US" dirty="0"/>
              <a:t>of </a:t>
            </a:r>
            <a:r>
              <a:rPr lang="en-US" dirty="0" smtClean="0"/>
              <a:t>Virginia (</a:t>
            </a:r>
            <a:r>
              <a:rPr lang="en-US" dirty="0" err="1" smtClean="0"/>
              <a:t>UVa</a:t>
            </a:r>
            <a:r>
              <a:rPr lang="en-US" dirty="0" smtClean="0"/>
              <a:t>):</a:t>
            </a:r>
            <a:endParaRPr lang="en-US" dirty="0" smtClean="0"/>
          </a:p>
          <a:p>
            <a:pPr lvl="1"/>
            <a:r>
              <a:rPr lang="en-US" sz="1600" dirty="0" smtClean="0"/>
              <a:t>Full scale LOW MASS forward tracker w/ </a:t>
            </a:r>
            <a:r>
              <a:rPr lang="en-US" sz="1600" dirty="0"/>
              <a:t> </a:t>
            </a:r>
            <a:r>
              <a:rPr lang="en-US" sz="1600" dirty="0" smtClean="0"/>
              <a:t>“Stereo Compass” (highest resolution)</a:t>
            </a:r>
          </a:p>
          <a:p>
            <a:r>
              <a:rPr lang="en-US" dirty="0" smtClean="0"/>
              <a:t>JOINT EFFORT (FIT, </a:t>
            </a:r>
            <a:r>
              <a:rPr lang="en-US" dirty="0" err="1" smtClean="0"/>
              <a:t>UVa</a:t>
            </a:r>
            <a:r>
              <a:rPr lang="en-US" dirty="0" smtClean="0"/>
              <a:t>, Temple University)</a:t>
            </a:r>
            <a:endParaRPr lang="en-US" dirty="0" smtClean="0"/>
          </a:p>
          <a:p>
            <a:pPr lvl="1"/>
            <a:r>
              <a:rPr lang="en-US" sz="1600" dirty="0" smtClean="0"/>
              <a:t>Develop common large GEM design to reduce overall costs of these efforts.</a:t>
            </a:r>
            <a:endParaRPr lang="en-US" sz="1600" dirty="0"/>
          </a:p>
        </p:txBody>
      </p:sp>
    </p:spTree>
    <p:extLst>
      <p:ext uri="{BB962C8B-B14F-4D97-AF65-F5344CB8AC3E}">
        <p14:creationId xmlns:p14="http://schemas.microsoft.com/office/powerpoint/2010/main" val="39827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1676400"/>
            <a:ext cx="8649730" cy="2631490"/>
          </a:xfrm>
          <a:prstGeom prst="rect">
            <a:avLst/>
          </a:prstGeom>
          <a:noFill/>
        </p:spPr>
        <p:txBody>
          <a:bodyPr wrap="square" rtlCol="0">
            <a:spAutoFit/>
          </a:bodyPr>
          <a:lstStyle/>
          <a:p>
            <a:r>
              <a:rPr lang="en-US" sz="2100" b="1" dirty="0">
                <a:solidFill>
                  <a:srgbClr val="002060"/>
                </a:solidFill>
              </a:rPr>
              <a:t>IBF and Energy Resolution Measurements for 2-GEM + MMG Structures.</a:t>
            </a:r>
          </a:p>
          <a:p>
            <a:endParaRPr lang="en-US" dirty="0">
              <a:solidFill>
                <a:srgbClr val="002060"/>
              </a:solidFill>
            </a:endParaRPr>
          </a:p>
          <a:p>
            <a:endParaRPr lang="en-US" dirty="0">
              <a:solidFill>
                <a:srgbClr val="002060"/>
              </a:solidFill>
            </a:endParaRPr>
          </a:p>
          <a:p>
            <a:r>
              <a:rPr lang="en-US" dirty="0">
                <a:solidFill>
                  <a:srgbClr val="002060"/>
                </a:solidFill>
              </a:rPr>
              <a:t>Develop techniques and technology to build TPC’s with good resolution </a:t>
            </a:r>
            <a:r>
              <a:rPr lang="en-US" dirty="0" smtClean="0">
                <a:solidFill>
                  <a:srgbClr val="002060"/>
                </a:solidFill>
              </a:rPr>
              <a:t/>
            </a:r>
            <a:br>
              <a:rPr lang="en-US" dirty="0" smtClean="0">
                <a:solidFill>
                  <a:srgbClr val="002060"/>
                </a:solidFill>
              </a:rPr>
            </a:br>
            <a:r>
              <a:rPr lang="en-US" dirty="0" smtClean="0">
                <a:solidFill>
                  <a:srgbClr val="002060"/>
                </a:solidFill>
              </a:rPr>
              <a:t>(</a:t>
            </a:r>
            <a:r>
              <a:rPr lang="en-US" dirty="0">
                <a:solidFill>
                  <a:srgbClr val="002060"/>
                </a:solidFill>
              </a:rPr>
              <a:t>space, energy loss) and low dead time.</a:t>
            </a:r>
          </a:p>
          <a:p>
            <a:pPr marL="671513" lvl="1" indent="-214313">
              <a:buFont typeface="Arial" panose="020B0604020202020204" pitchFamily="34" charset="0"/>
              <a:buChar char="•"/>
            </a:pPr>
            <a:r>
              <a:rPr lang="en-US" dirty="0">
                <a:solidFill>
                  <a:srgbClr val="002060"/>
                </a:solidFill>
              </a:rPr>
              <a:t>Choice of gas</a:t>
            </a:r>
          </a:p>
          <a:p>
            <a:pPr marL="671513" lvl="1" indent="-214313">
              <a:buFont typeface="Arial" panose="020B0604020202020204" pitchFamily="34" charset="0"/>
              <a:buChar char="•"/>
            </a:pPr>
            <a:r>
              <a:rPr lang="en-US" dirty="0">
                <a:solidFill>
                  <a:srgbClr val="002060"/>
                </a:solidFill>
              </a:rPr>
              <a:t>Design of gain structure</a:t>
            </a:r>
          </a:p>
          <a:p>
            <a:pPr marL="671513" lvl="1" indent="-214313">
              <a:buFont typeface="Arial" panose="020B0604020202020204" pitchFamily="34" charset="0"/>
              <a:buChar char="•"/>
            </a:pPr>
            <a:r>
              <a:rPr lang="en-US" dirty="0">
                <a:solidFill>
                  <a:srgbClr val="002060"/>
                </a:solidFill>
              </a:rPr>
              <a:t>Minimize cost</a:t>
            </a:r>
          </a:p>
          <a:p>
            <a:endParaRPr lang="en-US" dirty="0">
              <a:solidFill>
                <a:srgbClr val="002060"/>
              </a:solidFill>
            </a:endParaRPr>
          </a:p>
        </p:txBody>
      </p:sp>
      <p:pic>
        <p:nvPicPr>
          <p:cNvPr id="2" name="Picture 1"/>
          <p:cNvPicPr>
            <a:picLocks noChangeAspect="1"/>
          </p:cNvPicPr>
          <p:nvPr/>
        </p:nvPicPr>
        <p:blipFill>
          <a:blip r:embed="rId2"/>
          <a:stretch>
            <a:fillRect/>
          </a:stretch>
        </p:blipFill>
        <p:spPr>
          <a:xfrm>
            <a:off x="76200" y="152400"/>
            <a:ext cx="3990183" cy="962025"/>
          </a:xfrm>
          <a:prstGeom prst="rect">
            <a:avLst/>
          </a:prstGeom>
        </p:spPr>
      </p:pic>
    </p:spTree>
    <p:extLst>
      <p:ext uri="{BB962C8B-B14F-4D97-AF65-F5344CB8AC3E}">
        <p14:creationId xmlns:p14="http://schemas.microsoft.com/office/powerpoint/2010/main" val="3138427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Dysteleology\majka\DOE\Nucl-2015\Annual-Grant-Report\Background\Fig-13-2015.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99255" y="962282"/>
            <a:ext cx="5651672" cy="4596713"/>
          </a:xfrm>
          <a:prstGeom prst="rect">
            <a:avLst/>
          </a:prstGeom>
          <a:noFill/>
          <a:ln>
            <a:noFill/>
          </a:ln>
        </p:spPr>
      </p:pic>
      <p:sp>
        <p:nvSpPr>
          <p:cNvPr id="3" name="Rectangle 2"/>
          <p:cNvSpPr/>
          <p:nvPr/>
        </p:nvSpPr>
        <p:spPr>
          <a:xfrm>
            <a:off x="234779" y="1451659"/>
            <a:ext cx="3064476" cy="1754326"/>
          </a:xfrm>
          <a:prstGeom prst="rect">
            <a:avLst/>
          </a:prstGeom>
        </p:spPr>
        <p:txBody>
          <a:bodyPr wrap="square">
            <a:spAutoFit/>
          </a:bodyPr>
          <a:lstStyle/>
          <a:p>
            <a:r>
              <a:rPr lang="en-US" dirty="0">
                <a:solidFill>
                  <a:srgbClr val="5B9BD5">
                    <a:lumMod val="50000"/>
                  </a:srgbClr>
                </a:solidFill>
                <a:ea typeface="Calibri" panose="020F0502020204030204" pitchFamily="34" charset="0"/>
                <a:cs typeface="Times New Roman" panose="02020603050405020304" pitchFamily="18" charset="0"/>
              </a:rPr>
              <a:t>Setup used to measure energy resolution (read out strips connected to charge sensitive pre-amp – </a:t>
            </a:r>
            <a:r>
              <a:rPr lang="en-US" b="1" i="1" dirty="0">
                <a:solidFill>
                  <a:srgbClr val="5B9BD5">
                    <a:lumMod val="50000"/>
                  </a:srgbClr>
                </a:solidFill>
                <a:ea typeface="Calibri" panose="020F0502020204030204" pitchFamily="34" charset="0"/>
                <a:cs typeface="Times New Roman" panose="02020603050405020304" pitchFamily="18" charset="0"/>
              </a:rPr>
              <a:t>CSPA</a:t>
            </a:r>
            <a:r>
              <a:rPr lang="en-US" dirty="0">
                <a:solidFill>
                  <a:srgbClr val="5B9BD5">
                    <a:lumMod val="50000"/>
                  </a:srgbClr>
                </a:solidFill>
                <a:ea typeface="Calibri" panose="020F0502020204030204" pitchFamily="34" charset="0"/>
                <a:cs typeface="Times New Roman" panose="02020603050405020304" pitchFamily="18" charset="0"/>
              </a:rPr>
              <a:t>) and ion backflow (readout strips connected to </a:t>
            </a:r>
            <a:r>
              <a:rPr lang="en-US" b="1" i="1" dirty="0">
                <a:solidFill>
                  <a:srgbClr val="5B9BD5">
                    <a:lumMod val="50000"/>
                  </a:srgbClr>
                </a:solidFill>
                <a:ea typeface="Calibri" panose="020F0502020204030204" pitchFamily="34" charset="0"/>
                <a:cs typeface="Times New Roman" panose="02020603050405020304" pitchFamily="18" charset="0"/>
              </a:rPr>
              <a:t>Fluke 189</a:t>
            </a:r>
            <a:r>
              <a:rPr lang="en-US" dirty="0">
                <a:solidFill>
                  <a:srgbClr val="5B9BD5">
                    <a:lumMod val="50000"/>
                  </a:srgbClr>
                </a:solidFill>
                <a:ea typeface="Calibri" panose="020F0502020204030204" pitchFamily="34" charset="0"/>
                <a:cs typeface="Times New Roman" panose="02020603050405020304" pitchFamily="18" charset="0"/>
              </a:rPr>
              <a:t>)</a:t>
            </a:r>
            <a:endParaRPr lang="en-US" dirty="0">
              <a:solidFill>
                <a:srgbClr val="5B9BD5">
                  <a:lumMod val="50000"/>
                </a:srgbClr>
              </a:solidFill>
            </a:endParaRPr>
          </a:p>
        </p:txBody>
      </p:sp>
      <p:pic>
        <p:nvPicPr>
          <p:cNvPr id="4" name="Picture 3"/>
          <p:cNvPicPr>
            <a:picLocks noChangeAspect="1"/>
          </p:cNvPicPr>
          <p:nvPr/>
        </p:nvPicPr>
        <p:blipFill>
          <a:blip r:embed="rId3"/>
          <a:stretch>
            <a:fillRect/>
          </a:stretch>
        </p:blipFill>
        <p:spPr>
          <a:xfrm>
            <a:off x="152400" y="6324600"/>
            <a:ext cx="1841165" cy="444807"/>
          </a:xfrm>
          <a:prstGeom prst="rect">
            <a:avLst/>
          </a:prstGeom>
        </p:spPr>
      </p:pic>
      <p:sp>
        <p:nvSpPr>
          <p:cNvPr id="5" name="Title 4"/>
          <p:cNvSpPr>
            <a:spLocks noGrp="1"/>
          </p:cNvSpPr>
          <p:nvPr>
            <p:ph type="title"/>
          </p:nvPr>
        </p:nvSpPr>
        <p:spPr>
          <a:xfrm>
            <a:off x="628650" y="365127"/>
            <a:ext cx="7886700" cy="625474"/>
          </a:xfrm>
        </p:spPr>
        <p:txBody>
          <a:bodyPr/>
          <a:lstStyle/>
          <a:p>
            <a:r>
              <a:rPr lang="en-US" dirty="0" smtClean="0"/>
              <a:t>Apparatus for Ion Backflow Measurements</a:t>
            </a:r>
            <a:endParaRPr lang="en-US" dirty="0"/>
          </a:p>
        </p:txBody>
      </p:sp>
    </p:spTree>
    <p:extLst>
      <p:ext uri="{BB962C8B-B14F-4D97-AF65-F5344CB8AC3E}">
        <p14:creationId xmlns:p14="http://schemas.microsoft.com/office/powerpoint/2010/main" val="2241389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Dysteleology\majka\DOE\Nucl-2015\Annual-Grant-Report\Background\for-report_ibf-eres.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1351" y="1006014"/>
            <a:ext cx="6566072" cy="4843366"/>
          </a:xfrm>
          <a:prstGeom prst="rect">
            <a:avLst/>
          </a:prstGeom>
          <a:noFill/>
          <a:ln>
            <a:noFill/>
          </a:ln>
        </p:spPr>
      </p:pic>
      <p:sp>
        <p:nvSpPr>
          <p:cNvPr id="3" name="Rectangle 2"/>
          <p:cNvSpPr/>
          <p:nvPr/>
        </p:nvSpPr>
        <p:spPr>
          <a:xfrm>
            <a:off x="234779" y="1451659"/>
            <a:ext cx="2323070" cy="3970318"/>
          </a:xfrm>
          <a:prstGeom prst="rect">
            <a:avLst/>
          </a:prstGeom>
        </p:spPr>
        <p:txBody>
          <a:bodyPr wrap="square">
            <a:spAutoFit/>
          </a:bodyPr>
          <a:lstStyle/>
          <a:p>
            <a:r>
              <a:rPr lang="en-US" dirty="0">
                <a:solidFill>
                  <a:srgbClr val="5B9BD5">
                    <a:lumMod val="50000"/>
                  </a:srgbClr>
                </a:solidFill>
                <a:ea typeface="Calibri" panose="020F0502020204030204" pitchFamily="34" charset="0"/>
                <a:cs typeface="Times New Roman" panose="02020603050405020304" pitchFamily="18" charset="0"/>
              </a:rPr>
              <a:t>Energy resolution for </a:t>
            </a:r>
            <a:r>
              <a:rPr lang="en-US" baseline="30000" dirty="0">
                <a:solidFill>
                  <a:srgbClr val="5B9BD5">
                    <a:lumMod val="50000"/>
                  </a:srgbClr>
                </a:solidFill>
                <a:ea typeface="Calibri" panose="020F0502020204030204" pitchFamily="34" charset="0"/>
                <a:cs typeface="Times New Roman" panose="02020603050405020304" pitchFamily="18" charset="0"/>
              </a:rPr>
              <a:t>55</a:t>
            </a:r>
            <a:r>
              <a:rPr lang="en-US" dirty="0">
                <a:solidFill>
                  <a:srgbClr val="5B9BD5">
                    <a:lumMod val="50000"/>
                  </a:srgbClr>
                </a:solidFill>
                <a:ea typeface="Calibri" panose="020F0502020204030204" pitchFamily="34" charset="0"/>
                <a:cs typeface="Times New Roman" panose="02020603050405020304" pitchFamily="18" charset="0"/>
              </a:rPr>
              <a:t>Fe X-ray </a:t>
            </a:r>
            <a:r>
              <a:rPr lang="en-US" i="1" dirty="0">
                <a:solidFill>
                  <a:srgbClr val="5B9BD5">
                    <a:lumMod val="50000"/>
                  </a:srgbClr>
                </a:solidFill>
                <a:ea typeface="Calibri" panose="020F0502020204030204" pitchFamily="34" charset="0"/>
                <a:cs typeface="Times New Roman" panose="02020603050405020304" pitchFamily="18" charset="0"/>
              </a:rPr>
              <a:t>vs.</a:t>
            </a:r>
            <a:r>
              <a:rPr lang="en-US" dirty="0">
                <a:solidFill>
                  <a:srgbClr val="5B9BD5">
                    <a:lumMod val="50000"/>
                  </a:srgbClr>
                </a:solidFill>
                <a:ea typeface="Calibri" panose="020F0502020204030204" pitchFamily="34" charset="0"/>
                <a:cs typeface="Times New Roman" panose="02020603050405020304" pitchFamily="18" charset="0"/>
              </a:rPr>
              <a:t> Ion Backflow for various gas mixes.  </a:t>
            </a:r>
          </a:p>
          <a:p>
            <a:endParaRPr lang="en-US" dirty="0">
              <a:solidFill>
                <a:srgbClr val="5B9BD5">
                  <a:lumMod val="50000"/>
                </a:srgbClr>
              </a:solidFill>
              <a:ea typeface="Calibri" panose="020F0502020204030204" pitchFamily="34" charset="0"/>
              <a:cs typeface="Times New Roman" panose="02020603050405020304" pitchFamily="18" charset="0"/>
            </a:endParaRPr>
          </a:p>
          <a:p>
            <a:r>
              <a:rPr lang="en-US" dirty="0">
                <a:solidFill>
                  <a:srgbClr val="5B9BD5">
                    <a:lumMod val="50000"/>
                  </a:srgbClr>
                </a:solidFill>
                <a:cs typeface="Times New Roman" panose="02020603050405020304" pitchFamily="18" charset="0"/>
              </a:rPr>
              <a:t>Each curve is for one gas mix</a:t>
            </a:r>
          </a:p>
          <a:p>
            <a:endParaRPr lang="en-US" dirty="0">
              <a:solidFill>
                <a:srgbClr val="5B9BD5">
                  <a:lumMod val="50000"/>
                </a:srgbClr>
              </a:solidFill>
              <a:cs typeface="Times New Roman" panose="02020603050405020304" pitchFamily="18" charset="0"/>
            </a:endParaRPr>
          </a:p>
          <a:p>
            <a:r>
              <a:rPr lang="en-US" dirty="0">
                <a:solidFill>
                  <a:srgbClr val="5B9BD5">
                    <a:lumMod val="50000"/>
                  </a:srgbClr>
                </a:solidFill>
                <a:cs typeface="Times New Roman" panose="02020603050405020304" pitchFamily="18" charset="0"/>
              </a:rPr>
              <a:t>The points along a curve are for different MMG voltages, varying the GEM voltages to keep the overall gain ~2000</a:t>
            </a:r>
            <a:endParaRPr lang="en-US" dirty="0">
              <a:solidFill>
                <a:srgbClr val="5B9BD5">
                  <a:lumMod val="50000"/>
                </a:srgbClr>
              </a:solidFill>
            </a:endParaRPr>
          </a:p>
        </p:txBody>
      </p:sp>
      <p:pic>
        <p:nvPicPr>
          <p:cNvPr id="4" name="Picture 3"/>
          <p:cNvPicPr>
            <a:picLocks noChangeAspect="1"/>
          </p:cNvPicPr>
          <p:nvPr/>
        </p:nvPicPr>
        <p:blipFill>
          <a:blip r:embed="rId3"/>
          <a:stretch>
            <a:fillRect/>
          </a:stretch>
        </p:blipFill>
        <p:spPr>
          <a:xfrm>
            <a:off x="152400" y="6324600"/>
            <a:ext cx="1841165" cy="444807"/>
          </a:xfrm>
          <a:prstGeom prst="rect">
            <a:avLst/>
          </a:prstGeom>
        </p:spPr>
      </p:pic>
      <p:sp>
        <p:nvSpPr>
          <p:cNvPr id="5" name="Title 4"/>
          <p:cNvSpPr>
            <a:spLocks noGrp="1"/>
          </p:cNvSpPr>
          <p:nvPr>
            <p:ph type="title"/>
          </p:nvPr>
        </p:nvSpPr>
        <p:spPr>
          <a:xfrm>
            <a:off x="628650" y="365127"/>
            <a:ext cx="7886700" cy="701674"/>
          </a:xfrm>
        </p:spPr>
        <p:txBody>
          <a:bodyPr/>
          <a:lstStyle/>
          <a:p>
            <a:r>
              <a:rPr lang="en-US" dirty="0" smtClean="0"/>
              <a:t>Ion Backflow Results</a:t>
            </a:r>
            <a:endParaRPr lang="en-US" dirty="0"/>
          </a:p>
        </p:txBody>
      </p:sp>
      <p:sp>
        <p:nvSpPr>
          <p:cNvPr id="6" name="TextBox 5"/>
          <p:cNvSpPr txBox="1"/>
          <p:nvPr/>
        </p:nvSpPr>
        <p:spPr>
          <a:xfrm>
            <a:off x="3048000" y="6248400"/>
            <a:ext cx="5661486" cy="369332"/>
          </a:xfrm>
          <a:prstGeom prst="rect">
            <a:avLst/>
          </a:prstGeom>
          <a:solidFill>
            <a:srgbClr val="FFC000"/>
          </a:solidFill>
        </p:spPr>
        <p:txBody>
          <a:bodyPr wrap="none" rtlCol="0">
            <a:spAutoFit/>
          </a:bodyPr>
          <a:lstStyle/>
          <a:p>
            <a:r>
              <a:rPr lang="en-US" dirty="0" smtClean="0"/>
              <a:t>Best result of any avalanche technology measured to date.</a:t>
            </a:r>
            <a:endParaRPr lang="en-US" dirty="0"/>
          </a:p>
        </p:txBody>
      </p:sp>
    </p:spTree>
    <p:extLst>
      <p:ext uri="{BB962C8B-B14F-4D97-AF65-F5344CB8AC3E}">
        <p14:creationId xmlns:p14="http://schemas.microsoft.com/office/powerpoint/2010/main" val="33440587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Dysteleology\majka\DOE\Nucl-2015\Annual-Grant-Report\Background\MEGG.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838200"/>
            <a:ext cx="8445541" cy="2613194"/>
          </a:xfrm>
          <a:prstGeom prst="rect">
            <a:avLst/>
          </a:prstGeom>
          <a:noFill/>
          <a:ln>
            <a:noFill/>
          </a:ln>
        </p:spPr>
      </p:pic>
      <p:sp>
        <p:nvSpPr>
          <p:cNvPr id="4" name="Rectangle 3"/>
          <p:cNvSpPr/>
          <p:nvPr/>
        </p:nvSpPr>
        <p:spPr>
          <a:xfrm>
            <a:off x="123568" y="3581400"/>
            <a:ext cx="9020432" cy="2481449"/>
          </a:xfrm>
          <a:prstGeom prst="rect">
            <a:avLst/>
          </a:prstGeom>
        </p:spPr>
        <p:txBody>
          <a:bodyPr wrap="square">
            <a:spAutoFit/>
          </a:bodyPr>
          <a:lstStyle/>
          <a:p>
            <a:pPr marL="285750" indent="-285750">
              <a:buFont typeface="Arial" panose="020B0604020202020204" pitchFamily="34" charset="0"/>
              <a:buChar char="•"/>
            </a:pPr>
            <a:r>
              <a:rPr lang="en-US" sz="1725" dirty="0">
                <a:solidFill>
                  <a:srgbClr val="5B9BD5">
                    <a:lumMod val="50000"/>
                  </a:srgbClr>
                </a:solidFill>
                <a:ea typeface="Calibri" panose="020F0502020204030204" pitchFamily="34" charset="0"/>
                <a:cs typeface="Times New Roman" panose="02020603050405020304" pitchFamily="18" charset="0"/>
              </a:rPr>
              <a:t>Multilayer Grid stacked in TPC drift direction </a:t>
            </a:r>
            <a:r>
              <a:rPr lang="en-US" sz="1725" dirty="0" smtClean="0">
                <a:solidFill>
                  <a:srgbClr val="5B9BD5">
                    <a:lumMod val="50000"/>
                  </a:srgbClr>
                </a:solidFill>
                <a:ea typeface="Calibri" panose="020F0502020204030204" pitchFamily="34" charset="0"/>
                <a:cs typeface="Times New Roman" panose="02020603050405020304" pitchFamily="18" charset="0"/>
              </a:rPr>
              <a:t>(Howard </a:t>
            </a:r>
            <a:r>
              <a:rPr lang="en-US" sz="1725" dirty="0" err="1" smtClean="0">
                <a:solidFill>
                  <a:srgbClr val="5B9BD5">
                    <a:lumMod val="50000"/>
                  </a:srgbClr>
                </a:solidFill>
                <a:ea typeface="Calibri" panose="020F0502020204030204" pitchFamily="34" charset="0"/>
                <a:cs typeface="Times New Roman" panose="02020603050405020304" pitchFamily="18" charset="0"/>
              </a:rPr>
              <a:t>Wieman</a:t>
            </a:r>
            <a:r>
              <a:rPr lang="en-US" sz="1725" baseline="30000" dirty="0" smtClean="0">
                <a:solidFill>
                  <a:srgbClr val="5B9BD5">
                    <a:lumMod val="50000"/>
                  </a:srgbClr>
                </a:solidFill>
                <a:ea typeface="Calibri" panose="020F0502020204030204" pitchFamily="34" charset="0"/>
                <a:cs typeface="Times New Roman" panose="02020603050405020304" pitchFamily="18" charset="0"/>
              </a:rPr>
              <a:t>*</a:t>
            </a:r>
            <a:r>
              <a:rPr lang="en-US" sz="1725" dirty="0" smtClean="0">
                <a:solidFill>
                  <a:srgbClr val="5B9BD5">
                    <a:lumMod val="50000"/>
                  </a:srgbClr>
                </a:solidFill>
                <a:ea typeface="Calibri" panose="020F0502020204030204" pitchFamily="34" charset="0"/>
                <a:cs typeface="Times New Roman" panose="02020603050405020304" pitchFamily="18" charset="0"/>
              </a:rPr>
              <a:t>)</a:t>
            </a:r>
          </a:p>
          <a:p>
            <a:pPr marL="742950" lvl="1" indent="-285750">
              <a:buFont typeface="Arial" panose="020B0604020202020204" pitchFamily="34" charset="0"/>
              <a:buChar char="•"/>
            </a:pPr>
            <a:r>
              <a:rPr lang="en-US" sz="1725" dirty="0" smtClean="0">
                <a:solidFill>
                  <a:srgbClr val="5B9BD5">
                    <a:lumMod val="50000"/>
                  </a:srgbClr>
                </a:solidFill>
                <a:ea typeface="Calibri" panose="020F0502020204030204" pitchFamily="34" charset="0"/>
                <a:cs typeface="Times New Roman" panose="02020603050405020304" pitchFamily="18" charset="0"/>
              </a:rPr>
              <a:t>Alternative </a:t>
            </a:r>
            <a:r>
              <a:rPr lang="en-US" sz="1725" dirty="0">
                <a:solidFill>
                  <a:srgbClr val="5B9BD5">
                    <a:lumMod val="50000"/>
                  </a:srgbClr>
                </a:solidFill>
                <a:ea typeface="Calibri" panose="020F0502020204030204" pitchFamily="34" charset="0"/>
                <a:cs typeface="Times New Roman" panose="02020603050405020304" pitchFamily="18" charset="0"/>
              </a:rPr>
              <a:t>way to deal with IBF and keep low dead time</a:t>
            </a:r>
          </a:p>
          <a:p>
            <a:pPr marL="285750" indent="-285750">
              <a:buFont typeface="Arial" panose="020B0604020202020204" pitchFamily="34" charset="0"/>
              <a:buChar char="•"/>
            </a:pPr>
            <a:r>
              <a:rPr lang="en-US" sz="1725" b="1" i="1" dirty="0">
                <a:solidFill>
                  <a:srgbClr val="5B9BD5">
                    <a:lumMod val="50000"/>
                  </a:srgbClr>
                </a:solidFill>
                <a:ea typeface="Calibri" panose="020F0502020204030204" pitchFamily="34" charset="0"/>
                <a:cs typeface="Times New Roman" panose="02020603050405020304" pitchFamily="18" charset="0"/>
              </a:rPr>
              <a:t>hundreds of </a:t>
            </a:r>
            <a:r>
              <a:rPr lang="en-US" sz="1725" b="1" i="1" dirty="0" err="1">
                <a:solidFill>
                  <a:srgbClr val="5B9BD5">
                    <a:lumMod val="50000"/>
                  </a:srgbClr>
                </a:solidFill>
                <a:latin typeface="Symbol" panose="05050102010706020507" pitchFamily="18" charset="2"/>
                <a:ea typeface="Calibri" panose="020F0502020204030204" pitchFamily="34" charset="0"/>
                <a:cs typeface="Times New Roman" panose="02020603050405020304" pitchFamily="18" charset="0"/>
              </a:rPr>
              <a:t>m</a:t>
            </a:r>
            <a:r>
              <a:rPr lang="en-US" sz="1725" b="1" i="1" dirty="0" err="1">
                <a:solidFill>
                  <a:srgbClr val="5B9BD5">
                    <a:lumMod val="50000"/>
                  </a:srgbClr>
                </a:solidFill>
                <a:ea typeface="Calibri" panose="020F0502020204030204" pitchFamily="34" charset="0"/>
                <a:cs typeface="Times New Roman" panose="02020603050405020304" pitchFamily="18" charset="0"/>
              </a:rPr>
              <a:t>sec</a:t>
            </a:r>
            <a:r>
              <a:rPr lang="en-US" sz="1725" b="1" i="1" dirty="0">
                <a:solidFill>
                  <a:srgbClr val="5B9BD5">
                    <a:lumMod val="50000"/>
                  </a:srgbClr>
                </a:solidFill>
                <a:ea typeface="Calibri" panose="020F0502020204030204" pitchFamily="34" charset="0"/>
                <a:cs typeface="Times New Roman" panose="02020603050405020304" pitchFamily="18" charset="0"/>
              </a:rPr>
              <a:t> </a:t>
            </a:r>
            <a:r>
              <a:rPr lang="en-US" sz="1725" dirty="0">
                <a:solidFill>
                  <a:srgbClr val="5B9BD5">
                    <a:lumMod val="50000"/>
                  </a:srgbClr>
                </a:solidFill>
                <a:ea typeface="Calibri" panose="020F0502020204030204" pitchFamily="34" charset="0"/>
                <a:cs typeface="Times New Roman" panose="02020603050405020304" pitchFamily="18" charset="0"/>
              </a:rPr>
              <a:t>for ions from gain structure to drift through structure when it is biased to be transparent for electrons and </a:t>
            </a:r>
            <a:r>
              <a:rPr lang="en-US" sz="1725" dirty="0" smtClean="0">
                <a:solidFill>
                  <a:srgbClr val="5B9BD5">
                    <a:lumMod val="50000"/>
                  </a:srgbClr>
                </a:solidFill>
                <a:ea typeface="Calibri" panose="020F0502020204030204" pitchFamily="34" charset="0"/>
                <a:cs typeface="Times New Roman" panose="02020603050405020304" pitchFamily="18" charset="0"/>
              </a:rPr>
              <a:t>ions</a:t>
            </a:r>
          </a:p>
          <a:p>
            <a:pPr marL="285750" indent="-285750">
              <a:buFont typeface="Arial" panose="020B0604020202020204" pitchFamily="34" charset="0"/>
              <a:buChar char="•"/>
            </a:pPr>
            <a:r>
              <a:rPr lang="en-US" sz="1725" b="1" i="1" dirty="0" smtClean="0">
                <a:solidFill>
                  <a:srgbClr val="5B9BD5">
                    <a:lumMod val="50000"/>
                  </a:srgbClr>
                </a:solidFill>
                <a:ea typeface="Calibri" panose="020F0502020204030204" pitchFamily="34" charset="0"/>
                <a:cs typeface="Times New Roman" panose="02020603050405020304" pitchFamily="18" charset="0"/>
              </a:rPr>
              <a:t>tens </a:t>
            </a:r>
            <a:r>
              <a:rPr lang="en-US" sz="1725" b="1" i="1" dirty="0">
                <a:solidFill>
                  <a:srgbClr val="5B9BD5">
                    <a:lumMod val="50000"/>
                  </a:srgbClr>
                </a:solidFill>
                <a:ea typeface="Calibri" panose="020F0502020204030204" pitchFamily="34" charset="0"/>
                <a:cs typeface="Times New Roman" panose="02020603050405020304" pitchFamily="18" charset="0"/>
              </a:rPr>
              <a:t>of </a:t>
            </a:r>
            <a:r>
              <a:rPr lang="en-US" sz="1725" b="1" i="1" dirty="0" err="1">
                <a:solidFill>
                  <a:srgbClr val="5B9BD5">
                    <a:lumMod val="50000"/>
                  </a:srgbClr>
                </a:solidFill>
                <a:latin typeface="Symbol" panose="05050102010706020507" pitchFamily="18" charset="2"/>
                <a:ea typeface="Calibri" panose="020F0502020204030204" pitchFamily="34" charset="0"/>
                <a:cs typeface="Times New Roman" panose="02020603050405020304" pitchFamily="18" charset="0"/>
              </a:rPr>
              <a:t>m</a:t>
            </a:r>
            <a:r>
              <a:rPr lang="en-US" sz="1725" b="1" i="1" dirty="0" err="1">
                <a:solidFill>
                  <a:srgbClr val="5B9BD5">
                    <a:lumMod val="50000"/>
                  </a:srgbClr>
                </a:solidFill>
                <a:ea typeface="Calibri" panose="020F0502020204030204" pitchFamily="34" charset="0"/>
                <a:cs typeface="Times New Roman" panose="02020603050405020304" pitchFamily="18" charset="0"/>
              </a:rPr>
              <a:t>sec</a:t>
            </a:r>
            <a:r>
              <a:rPr lang="en-US" sz="1725" dirty="0">
                <a:solidFill>
                  <a:srgbClr val="5B9BD5">
                    <a:lumMod val="50000"/>
                  </a:srgbClr>
                </a:solidFill>
                <a:ea typeface="Calibri" panose="020F0502020204030204" pitchFamily="34" charset="0"/>
                <a:cs typeface="Times New Roman" panose="02020603050405020304" pitchFamily="18" charset="0"/>
              </a:rPr>
              <a:t> to collect ions when structure is biased to clear </a:t>
            </a:r>
            <a:r>
              <a:rPr lang="en-US" sz="1725" dirty="0" smtClean="0">
                <a:solidFill>
                  <a:srgbClr val="5B9BD5">
                    <a:lumMod val="50000"/>
                  </a:srgbClr>
                </a:solidFill>
                <a:ea typeface="Calibri" panose="020F0502020204030204" pitchFamily="34" charset="0"/>
                <a:cs typeface="Times New Roman" panose="02020603050405020304" pitchFamily="18" charset="0"/>
              </a:rPr>
              <a:t>ions</a:t>
            </a:r>
          </a:p>
          <a:p>
            <a:pPr marL="285750" indent="-285750">
              <a:buFont typeface="Arial" panose="020B0604020202020204" pitchFamily="34" charset="0"/>
              <a:buChar char="•"/>
            </a:pPr>
            <a:endParaRPr lang="en-US" sz="1725" dirty="0">
              <a:solidFill>
                <a:srgbClr val="5B9BD5">
                  <a:lumMod val="50000"/>
                </a:srgbClr>
              </a:solidFill>
              <a:ea typeface="Calibri" panose="020F0502020204030204" pitchFamily="34" charset="0"/>
              <a:cs typeface="Times New Roman" panose="02020603050405020304" pitchFamily="18" charset="0"/>
            </a:endParaRPr>
          </a:p>
          <a:p>
            <a:r>
              <a:rPr lang="en-US" sz="1725" dirty="0">
                <a:solidFill>
                  <a:srgbClr val="5B9BD5">
                    <a:lumMod val="50000"/>
                  </a:srgbClr>
                </a:solidFill>
                <a:ea typeface="Calibri" panose="020F0502020204030204" pitchFamily="34" charset="0"/>
                <a:cs typeface="Times New Roman" panose="02020603050405020304" pitchFamily="18" charset="0"/>
              </a:rPr>
              <a:t>Plots are simulation of Ion clearing time for a stacked grid structure in a TPC</a:t>
            </a:r>
          </a:p>
          <a:p>
            <a:r>
              <a:rPr lang="en-US" sz="1725" dirty="0">
                <a:solidFill>
                  <a:srgbClr val="5B9BD5">
                    <a:lumMod val="50000"/>
                  </a:srgbClr>
                </a:solidFill>
                <a:cs typeface="Times New Roman" panose="02020603050405020304" pitchFamily="18" charset="0"/>
              </a:rPr>
              <a:t>ANSYS and Garfield++ ,  Clearing field is parallel to TPC drift field</a:t>
            </a:r>
          </a:p>
          <a:p>
            <a:r>
              <a:rPr lang="en-US" sz="1725" dirty="0">
                <a:solidFill>
                  <a:srgbClr val="5B9BD5">
                    <a:lumMod val="50000"/>
                  </a:srgbClr>
                </a:solidFill>
                <a:cs typeface="Times New Roman" panose="02020603050405020304" pitchFamily="18" charset="0"/>
              </a:rPr>
              <a:t>Long tail is from Ions initially in low field region between grid wires</a:t>
            </a:r>
          </a:p>
        </p:txBody>
      </p:sp>
      <p:sp>
        <p:nvSpPr>
          <p:cNvPr id="5" name="Rectangle 4"/>
          <p:cNvSpPr/>
          <p:nvPr/>
        </p:nvSpPr>
        <p:spPr>
          <a:xfrm>
            <a:off x="152400" y="152400"/>
            <a:ext cx="8748584" cy="461665"/>
          </a:xfrm>
          <a:prstGeom prst="rect">
            <a:avLst/>
          </a:prstGeom>
        </p:spPr>
        <p:txBody>
          <a:bodyPr wrap="square">
            <a:spAutoFit/>
          </a:bodyPr>
          <a:lstStyle/>
          <a:p>
            <a:pPr algn="ctr"/>
            <a:r>
              <a:rPr lang="en-US" sz="2400" dirty="0">
                <a:solidFill>
                  <a:srgbClr val="5B9BD5">
                    <a:lumMod val="50000"/>
                  </a:srgbClr>
                </a:solidFill>
                <a:ea typeface="Calibri" panose="020F0502020204030204" pitchFamily="34" charset="0"/>
                <a:cs typeface="Times New Roman" panose="02020603050405020304" pitchFamily="18" charset="0"/>
              </a:rPr>
              <a:t>Simulation of Ion clearing time for a stacked grid structure in a </a:t>
            </a:r>
            <a:r>
              <a:rPr lang="en-US" sz="2400" dirty="0" smtClean="0">
                <a:solidFill>
                  <a:srgbClr val="5B9BD5">
                    <a:lumMod val="50000"/>
                  </a:srgbClr>
                </a:solidFill>
                <a:ea typeface="Calibri" panose="020F0502020204030204" pitchFamily="34" charset="0"/>
                <a:cs typeface="Times New Roman" panose="02020603050405020304" pitchFamily="18" charset="0"/>
              </a:rPr>
              <a:t>TPC</a:t>
            </a:r>
            <a:r>
              <a:rPr lang="en-US" sz="2400" baseline="30000" dirty="0" smtClean="0">
                <a:solidFill>
                  <a:srgbClr val="5B9BD5">
                    <a:lumMod val="50000"/>
                  </a:srgbClr>
                </a:solidFill>
                <a:ea typeface="Calibri" panose="020F0502020204030204" pitchFamily="34" charset="0"/>
                <a:cs typeface="Times New Roman" panose="02020603050405020304" pitchFamily="18" charset="0"/>
              </a:rPr>
              <a:t>*</a:t>
            </a:r>
            <a:endParaRPr lang="en-US" sz="2400" dirty="0">
              <a:solidFill>
                <a:srgbClr val="5B9BD5">
                  <a:lumMod val="50000"/>
                </a:srgbClr>
              </a:solidFill>
              <a:ea typeface="Calibri" panose="020F0502020204030204" pitchFamily="34" charset="0"/>
              <a:cs typeface="Times New Roman" panose="02020603050405020304" pitchFamily="18" charset="0"/>
            </a:endParaRPr>
          </a:p>
        </p:txBody>
      </p:sp>
      <p:sp>
        <p:nvSpPr>
          <p:cNvPr id="3" name="TextBox 2"/>
          <p:cNvSpPr txBox="1"/>
          <p:nvPr/>
        </p:nvSpPr>
        <p:spPr>
          <a:xfrm>
            <a:off x="2682872" y="6488668"/>
            <a:ext cx="6461128" cy="369332"/>
          </a:xfrm>
          <a:prstGeom prst="rect">
            <a:avLst/>
          </a:prstGeom>
          <a:noFill/>
        </p:spPr>
        <p:txBody>
          <a:bodyPr wrap="none" rtlCol="0">
            <a:spAutoFit/>
          </a:bodyPr>
          <a:lstStyle/>
          <a:p>
            <a:r>
              <a:rPr lang="en-US" baseline="30000" dirty="0" smtClean="0"/>
              <a:t>*</a:t>
            </a:r>
            <a:r>
              <a:rPr lang="en-US" dirty="0" smtClean="0"/>
              <a:t> </a:t>
            </a:r>
            <a:r>
              <a:rPr lang="en-US" sz="1600" dirty="0">
                <a:hlinkClick r:id="rId3"/>
              </a:rPr>
              <a:t>http://www-rnc.lbl.gov/~wieman/alice%20upgrade%20gating%20grid.pdf</a:t>
            </a:r>
            <a:endParaRPr lang="en-US" baseline="30000" dirty="0"/>
          </a:p>
        </p:txBody>
      </p:sp>
      <p:pic>
        <p:nvPicPr>
          <p:cNvPr id="6" name="Picture 5"/>
          <p:cNvPicPr>
            <a:picLocks noChangeAspect="1"/>
          </p:cNvPicPr>
          <p:nvPr/>
        </p:nvPicPr>
        <p:blipFill>
          <a:blip r:embed="rId4"/>
          <a:stretch>
            <a:fillRect/>
          </a:stretch>
        </p:blipFill>
        <p:spPr>
          <a:xfrm>
            <a:off x="304800" y="6324600"/>
            <a:ext cx="1841152" cy="438950"/>
          </a:xfrm>
          <a:prstGeom prst="rect">
            <a:avLst/>
          </a:prstGeom>
        </p:spPr>
      </p:pic>
    </p:spTree>
    <p:extLst>
      <p:ext uri="{BB962C8B-B14F-4D97-AF65-F5344CB8AC3E}">
        <p14:creationId xmlns:p14="http://schemas.microsoft.com/office/powerpoint/2010/main" val="22859980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219200"/>
            <a:ext cx="6796216" cy="2354491"/>
          </a:xfrm>
          <a:prstGeom prst="rect">
            <a:avLst/>
          </a:prstGeom>
          <a:noFill/>
        </p:spPr>
        <p:txBody>
          <a:bodyPr wrap="square" rtlCol="0">
            <a:spAutoFit/>
          </a:bodyPr>
          <a:lstStyle/>
          <a:p>
            <a:r>
              <a:rPr lang="en-US" sz="2100" dirty="0" smtClean="0">
                <a:solidFill>
                  <a:srgbClr val="002060"/>
                </a:solidFill>
              </a:rPr>
              <a:t>Hybrid Gain Stage Continuing Research </a:t>
            </a:r>
            <a:r>
              <a:rPr lang="en-US" sz="2100" dirty="0" smtClean="0">
                <a:solidFill>
                  <a:srgbClr val="002060"/>
                </a:solidFill>
              </a:rPr>
              <a:t>Plans</a:t>
            </a:r>
            <a:r>
              <a:rPr lang="en-US" sz="2100" dirty="0">
                <a:solidFill>
                  <a:srgbClr val="002060"/>
                </a:solidFill>
              </a:rPr>
              <a:t>:</a:t>
            </a:r>
          </a:p>
          <a:p>
            <a:pPr marL="214313" indent="-214313">
              <a:buFont typeface="Arial" panose="020B0604020202020204" pitchFamily="34" charset="0"/>
              <a:buChar char="•"/>
            </a:pPr>
            <a:r>
              <a:rPr lang="en-US" dirty="0">
                <a:solidFill>
                  <a:srgbClr val="002060"/>
                </a:solidFill>
              </a:rPr>
              <a:t>Investigate ways to minimize discharges in MMG </a:t>
            </a:r>
          </a:p>
          <a:p>
            <a:pPr marL="557213" lvl="1" indent="-214313">
              <a:buFont typeface="Wingdings" panose="05000000000000000000" pitchFamily="2" charset="2"/>
              <a:buChar char="§"/>
            </a:pPr>
            <a:r>
              <a:rPr lang="en-US" dirty="0">
                <a:solidFill>
                  <a:srgbClr val="002060"/>
                </a:solidFill>
              </a:rPr>
              <a:t>resistive layer </a:t>
            </a:r>
          </a:p>
          <a:p>
            <a:pPr marL="557213" lvl="1" indent="-214313">
              <a:buFont typeface="Wingdings" panose="05000000000000000000" pitchFamily="2" charset="2"/>
              <a:buChar char="§"/>
            </a:pPr>
            <a:r>
              <a:rPr lang="en-US" dirty="0">
                <a:solidFill>
                  <a:srgbClr val="002060"/>
                </a:solidFill>
              </a:rPr>
              <a:t>further measurements on floating strip circuit</a:t>
            </a:r>
          </a:p>
          <a:p>
            <a:pPr marL="257175" indent="-257175">
              <a:buFont typeface="Arial" panose="020B0604020202020204" pitchFamily="34" charset="0"/>
              <a:buChar char="•"/>
            </a:pPr>
            <a:r>
              <a:rPr lang="en-US" dirty="0">
                <a:solidFill>
                  <a:srgbClr val="002060"/>
                </a:solidFill>
              </a:rPr>
              <a:t>Study stacked grid structures to minimize ion backflow</a:t>
            </a:r>
          </a:p>
          <a:p>
            <a:pPr marL="600075" lvl="1" indent="-257175">
              <a:buFont typeface="Wingdings" panose="05000000000000000000" pitchFamily="2" charset="2"/>
              <a:buChar char="§"/>
            </a:pPr>
            <a:r>
              <a:rPr lang="en-US" dirty="0">
                <a:solidFill>
                  <a:srgbClr val="002060"/>
                </a:solidFill>
              </a:rPr>
              <a:t>Build small prototype to explore different configurations</a:t>
            </a:r>
          </a:p>
          <a:p>
            <a:pPr marL="600075" lvl="1" indent="-257175">
              <a:buFont typeface="Wingdings" panose="05000000000000000000" pitchFamily="2" charset="2"/>
              <a:buChar char="§"/>
            </a:pPr>
            <a:r>
              <a:rPr lang="en-US" dirty="0">
                <a:solidFill>
                  <a:srgbClr val="002060"/>
                </a:solidFill>
              </a:rPr>
              <a:t>Study different clearing field time profiles – move low field region during clearing cycle</a:t>
            </a:r>
          </a:p>
        </p:txBody>
      </p:sp>
      <p:pic>
        <p:nvPicPr>
          <p:cNvPr id="3" name="Picture 2"/>
          <p:cNvPicPr>
            <a:picLocks noChangeAspect="1"/>
          </p:cNvPicPr>
          <p:nvPr/>
        </p:nvPicPr>
        <p:blipFill>
          <a:blip r:embed="rId2"/>
          <a:stretch>
            <a:fillRect/>
          </a:stretch>
        </p:blipFill>
        <p:spPr>
          <a:xfrm>
            <a:off x="152400" y="6324600"/>
            <a:ext cx="1841165" cy="444807"/>
          </a:xfrm>
          <a:prstGeom prst="rect">
            <a:avLst/>
          </a:prstGeom>
        </p:spPr>
      </p:pic>
    </p:spTree>
    <p:extLst>
      <p:ext uri="{BB962C8B-B14F-4D97-AF65-F5344CB8AC3E}">
        <p14:creationId xmlns:p14="http://schemas.microsoft.com/office/powerpoint/2010/main" val="33632756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5800" y="381000"/>
            <a:ext cx="3897514" cy="2632695"/>
          </a:xfrm>
          <a:prstGeom prst="rect">
            <a:avLst/>
          </a:prstGeom>
        </p:spPr>
      </p:pic>
      <p:sp>
        <p:nvSpPr>
          <p:cNvPr id="5" name="TextBox 4"/>
          <p:cNvSpPr txBox="1"/>
          <p:nvPr/>
        </p:nvSpPr>
        <p:spPr>
          <a:xfrm>
            <a:off x="152400" y="838200"/>
            <a:ext cx="4343400" cy="3693319"/>
          </a:xfrm>
          <a:prstGeom prst="rect">
            <a:avLst/>
          </a:prstGeom>
          <a:noFill/>
        </p:spPr>
        <p:txBody>
          <a:bodyPr wrap="square" rtlCol="0">
            <a:spAutoFit/>
          </a:bodyPr>
          <a:lstStyle/>
          <a:p>
            <a:pPr marL="257175" indent="-257175">
              <a:buFont typeface="Arial" panose="020B0604020202020204" pitchFamily="34" charset="0"/>
              <a:buChar char="•"/>
            </a:pPr>
            <a:r>
              <a:rPr lang="en-US" dirty="0" smtClean="0">
                <a:solidFill>
                  <a:prstClr val="black"/>
                </a:solidFill>
              </a:rPr>
              <a:t>Publication resubmitted following reviewer comments.</a:t>
            </a:r>
          </a:p>
          <a:p>
            <a:pPr marL="257175" indent="-257175">
              <a:buFont typeface="Arial" panose="020B0604020202020204" pitchFamily="34" charset="0"/>
              <a:buChar char="•"/>
            </a:pPr>
            <a:r>
              <a:rPr lang="en-US" dirty="0" smtClean="0">
                <a:solidFill>
                  <a:prstClr val="black"/>
                </a:solidFill>
              </a:rPr>
              <a:t>Currently awaiting results.</a:t>
            </a:r>
            <a:endParaRPr lang="en-US" dirty="0" smtClean="0">
              <a:solidFill>
                <a:prstClr val="black"/>
              </a:solidFill>
            </a:endParaRPr>
          </a:p>
          <a:p>
            <a:pPr marL="257175" indent="-257175">
              <a:buFont typeface="Arial" panose="020B0604020202020204" pitchFamily="34" charset="0"/>
              <a:buChar char="•"/>
            </a:pPr>
            <a:endParaRPr lang="en-US" dirty="0" smtClean="0">
              <a:solidFill>
                <a:prstClr val="black"/>
              </a:solidFill>
            </a:endParaRPr>
          </a:p>
          <a:p>
            <a:pPr marL="257175" indent="-257175">
              <a:buFont typeface="Arial" panose="020B0604020202020204" pitchFamily="34" charset="0"/>
              <a:buChar char="•"/>
            </a:pPr>
            <a:r>
              <a:rPr lang="en-US" dirty="0" smtClean="0">
                <a:solidFill>
                  <a:prstClr val="black"/>
                </a:solidFill>
              </a:rPr>
              <a:t>Superb performance, but can do better!</a:t>
            </a:r>
            <a:endParaRPr lang="en-US" dirty="0" smtClean="0">
              <a:solidFill>
                <a:prstClr val="black"/>
              </a:solidFill>
            </a:endParaRPr>
          </a:p>
          <a:p>
            <a:pPr marL="257175" indent="-257175">
              <a:buFont typeface="Arial" panose="020B0604020202020204" pitchFamily="34" charset="0"/>
              <a:buChar char="•"/>
            </a:pPr>
            <a:r>
              <a:rPr lang="en-US" dirty="0">
                <a:solidFill>
                  <a:prstClr val="black"/>
                </a:solidFill>
              </a:rPr>
              <a:t>L</a:t>
            </a:r>
            <a:r>
              <a:rPr lang="en-US" dirty="0" smtClean="0">
                <a:solidFill>
                  <a:prstClr val="black"/>
                </a:solidFill>
              </a:rPr>
              <a:t>imitation is position resolution.</a:t>
            </a:r>
          </a:p>
          <a:p>
            <a:pPr marL="257175" indent="-257175">
              <a:buFont typeface="Arial" panose="020B0604020202020204" pitchFamily="34" charset="0"/>
              <a:buChar char="•"/>
            </a:pPr>
            <a:r>
              <a:rPr lang="en-US" dirty="0" smtClean="0">
                <a:solidFill>
                  <a:prstClr val="black"/>
                </a:solidFill>
              </a:rPr>
              <a:t>Charge cloud too small for geometrical charge division (</a:t>
            </a:r>
            <a:r>
              <a:rPr lang="en-US" dirty="0" smtClean="0">
                <a:solidFill>
                  <a:prstClr val="black"/>
                </a:solidFill>
                <a:latin typeface="Symbol" panose="05050102010706020507" pitchFamily="18" charset="2"/>
              </a:rPr>
              <a:t>s</a:t>
            </a:r>
            <a:r>
              <a:rPr lang="en-US" dirty="0" smtClean="0">
                <a:solidFill>
                  <a:prstClr val="black"/>
                </a:solidFill>
              </a:rPr>
              <a:t> ~ 150 </a:t>
            </a:r>
            <a:r>
              <a:rPr lang="en-US" dirty="0" smtClean="0">
                <a:solidFill>
                  <a:prstClr val="black"/>
                </a:solidFill>
                <a:latin typeface="Symbol" panose="05050102010706020507" pitchFamily="18" charset="2"/>
              </a:rPr>
              <a:t>m</a:t>
            </a:r>
            <a:r>
              <a:rPr lang="en-US" dirty="0" smtClean="0">
                <a:solidFill>
                  <a:prstClr val="black"/>
                </a:solidFill>
              </a:rPr>
              <a:t>m)</a:t>
            </a:r>
          </a:p>
          <a:p>
            <a:pPr marL="257175" indent="-257175">
              <a:buFont typeface="Arial" panose="020B0604020202020204" pitchFamily="34" charset="0"/>
              <a:buChar char="•"/>
            </a:pPr>
            <a:endParaRPr lang="en-US" dirty="0" smtClean="0">
              <a:solidFill>
                <a:prstClr val="black"/>
              </a:solidFill>
            </a:endParaRPr>
          </a:p>
          <a:p>
            <a:pPr marL="257175" indent="-257175">
              <a:buFont typeface="Arial" panose="020B0604020202020204" pitchFamily="34" charset="0"/>
              <a:buChar char="•"/>
            </a:pPr>
            <a:r>
              <a:rPr lang="en-US" dirty="0" smtClean="0">
                <a:solidFill>
                  <a:prstClr val="black"/>
                </a:solidFill>
              </a:rPr>
              <a:t>Two options:</a:t>
            </a:r>
            <a:endParaRPr lang="en-US" dirty="0">
              <a:solidFill>
                <a:prstClr val="black"/>
              </a:solidFill>
            </a:endParaRPr>
          </a:p>
          <a:p>
            <a:pPr marL="600075" lvl="1" indent="-257175">
              <a:buFont typeface="Arial" panose="020B0604020202020204" pitchFamily="34" charset="0"/>
              <a:buChar char="•"/>
            </a:pPr>
            <a:r>
              <a:rPr lang="en-US" dirty="0">
                <a:solidFill>
                  <a:prstClr val="black"/>
                </a:solidFill>
              </a:rPr>
              <a:t>decrease pad </a:t>
            </a:r>
            <a:r>
              <a:rPr lang="en-US" dirty="0" smtClean="0">
                <a:solidFill>
                  <a:prstClr val="black"/>
                </a:solidFill>
              </a:rPr>
              <a:t>size ($$)</a:t>
            </a:r>
            <a:endParaRPr lang="en-US" dirty="0">
              <a:solidFill>
                <a:prstClr val="black"/>
              </a:solidFill>
            </a:endParaRPr>
          </a:p>
          <a:p>
            <a:pPr marL="600075" lvl="1" indent="-257175">
              <a:buFont typeface="Arial" panose="020B0604020202020204" pitchFamily="34" charset="0"/>
              <a:buChar char="•"/>
            </a:pPr>
            <a:r>
              <a:rPr lang="en-US" dirty="0">
                <a:solidFill>
                  <a:prstClr val="black"/>
                </a:solidFill>
              </a:rPr>
              <a:t>increase signal </a:t>
            </a:r>
            <a:r>
              <a:rPr lang="en-US" dirty="0" smtClean="0">
                <a:solidFill>
                  <a:prstClr val="black"/>
                </a:solidFill>
              </a:rPr>
              <a:t>spread – R&amp;D</a:t>
            </a:r>
            <a:endParaRPr lang="en-US" dirty="0">
              <a:solidFill>
                <a:prstClr val="black"/>
              </a:solidFill>
            </a:endParaRPr>
          </a:p>
          <a:p>
            <a:endParaRPr lang="en-US" dirty="0">
              <a:solidFill>
                <a:prstClr val="black"/>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343400"/>
            <a:ext cx="2551448" cy="1730292"/>
          </a:xfrm>
          <a:prstGeom prst="rect">
            <a:avLst/>
          </a:prstGeom>
        </p:spPr>
      </p:pic>
      <p:grpSp>
        <p:nvGrpSpPr>
          <p:cNvPr id="7" name="Group 6"/>
          <p:cNvGrpSpPr/>
          <p:nvPr/>
        </p:nvGrpSpPr>
        <p:grpSpPr>
          <a:xfrm>
            <a:off x="3810000" y="3388536"/>
            <a:ext cx="4918452" cy="2783664"/>
            <a:chOff x="1023688" y="1081836"/>
            <a:chExt cx="10058400" cy="4654428"/>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3688" y="1081836"/>
              <a:ext cx="10058400" cy="4654428"/>
            </a:xfrm>
            <a:prstGeom prst="rect">
              <a:avLst/>
            </a:prstGeom>
          </p:spPr>
        </p:pic>
        <p:cxnSp>
          <p:nvCxnSpPr>
            <p:cNvPr id="9" name="Straight Connector 8"/>
            <p:cNvCxnSpPr/>
            <p:nvPr/>
          </p:nvCxnSpPr>
          <p:spPr>
            <a:xfrm>
              <a:off x="1896902" y="4373311"/>
              <a:ext cx="334638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5243286" y="4373311"/>
              <a:ext cx="8792" cy="92738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1" name="Title 1"/>
          <p:cNvSpPr>
            <a:spLocks noGrp="1"/>
          </p:cNvSpPr>
          <p:nvPr>
            <p:ph type="title"/>
          </p:nvPr>
        </p:nvSpPr>
        <p:spPr>
          <a:xfrm>
            <a:off x="304800" y="76200"/>
            <a:ext cx="7886700" cy="685800"/>
          </a:xfrm>
        </p:spPr>
        <p:txBody>
          <a:bodyPr/>
          <a:lstStyle/>
          <a:p>
            <a:r>
              <a:rPr lang="en-US" dirty="0" smtClean="0"/>
              <a:t>RICH Prototype</a:t>
            </a:r>
            <a:endParaRPr lang="en-US" dirty="0"/>
          </a:p>
        </p:txBody>
      </p:sp>
      <p:pic>
        <p:nvPicPr>
          <p:cNvPr id="2" name="Picture 1"/>
          <p:cNvPicPr>
            <a:picLocks noChangeAspect="1"/>
          </p:cNvPicPr>
          <p:nvPr/>
        </p:nvPicPr>
        <p:blipFill>
          <a:blip r:embed="rId5"/>
          <a:stretch>
            <a:fillRect/>
          </a:stretch>
        </p:blipFill>
        <p:spPr>
          <a:xfrm>
            <a:off x="152401" y="6085516"/>
            <a:ext cx="2057400" cy="754195"/>
          </a:xfrm>
          <a:prstGeom prst="rect">
            <a:avLst/>
          </a:prstGeom>
        </p:spPr>
      </p:pic>
      <p:sp>
        <p:nvSpPr>
          <p:cNvPr id="3" name="TextBox 2"/>
          <p:cNvSpPr txBox="1"/>
          <p:nvPr/>
        </p:nvSpPr>
        <p:spPr>
          <a:xfrm>
            <a:off x="4724400" y="152400"/>
            <a:ext cx="3487686" cy="369332"/>
          </a:xfrm>
          <a:prstGeom prst="rect">
            <a:avLst/>
          </a:prstGeom>
          <a:noFill/>
        </p:spPr>
        <p:txBody>
          <a:bodyPr wrap="none" rtlCol="0">
            <a:spAutoFit/>
          </a:bodyPr>
          <a:lstStyle/>
          <a:p>
            <a:r>
              <a:rPr lang="en-US" dirty="0" smtClean="0"/>
              <a:t>Resolution is</a:t>
            </a:r>
            <a:r>
              <a:rPr lang="en-US" dirty="0"/>
              <a:t> </a:t>
            </a:r>
            <a:r>
              <a:rPr lang="en-US" dirty="0" smtClean="0"/>
              <a:t>Segmentation Limited</a:t>
            </a:r>
            <a:endParaRPr lang="en-US" dirty="0"/>
          </a:p>
        </p:txBody>
      </p:sp>
      <p:sp>
        <p:nvSpPr>
          <p:cNvPr id="12" name="TextBox 11"/>
          <p:cNvSpPr txBox="1"/>
          <p:nvPr/>
        </p:nvSpPr>
        <p:spPr>
          <a:xfrm>
            <a:off x="4800600" y="3083736"/>
            <a:ext cx="3083280" cy="369332"/>
          </a:xfrm>
          <a:prstGeom prst="rect">
            <a:avLst/>
          </a:prstGeom>
          <a:noFill/>
        </p:spPr>
        <p:txBody>
          <a:bodyPr wrap="none" rtlCol="0">
            <a:spAutoFit/>
          </a:bodyPr>
          <a:lstStyle/>
          <a:p>
            <a:r>
              <a:rPr lang="en-US" dirty="0" smtClean="0">
                <a:latin typeface="Symbol" panose="05050102010706020507" pitchFamily="18" charset="2"/>
              </a:rPr>
              <a:t>p</a:t>
            </a:r>
            <a:r>
              <a:rPr lang="en-US" dirty="0" smtClean="0"/>
              <a:t>/K Performance Extrapolation</a:t>
            </a:r>
            <a:endParaRPr lang="en-US" dirty="0"/>
          </a:p>
        </p:txBody>
      </p:sp>
      <p:sp>
        <p:nvSpPr>
          <p:cNvPr id="13" name="TextBox 12"/>
          <p:cNvSpPr txBox="1"/>
          <p:nvPr/>
        </p:nvSpPr>
        <p:spPr>
          <a:xfrm>
            <a:off x="5867400" y="3540936"/>
            <a:ext cx="2984343" cy="584775"/>
          </a:xfrm>
          <a:prstGeom prst="rect">
            <a:avLst/>
          </a:prstGeom>
          <a:solidFill>
            <a:schemeClr val="accent2">
              <a:lumMod val="60000"/>
              <a:lumOff val="40000"/>
            </a:schemeClr>
          </a:solidFill>
        </p:spPr>
        <p:txBody>
          <a:bodyPr wrap="none" rtlCol="0">
            <a:spAutoFit/>
          </a:bodyPr>
          <a:lstStyle/>
          <a:p>
            <a:pPr algn="r"/>
            <a:r>
              <a:rPr lang="en-US" sz="1600" dirty="0" smtClean="0"/>
              <a:t>Current Device:  2.4</a:t>
            </a:r>
            <a:r>
              <a:rPr lang="en-US" sz="1600" dirty="0" smtClean="0">
                <a:latin typeface="Symbol" panose="05050102010706020507" pitchFamily="18" charset="2"/>
              </a:rPr>
              <a:t>s</a:t>
            </a:r>
            <a:r>
              <a:rPr lang="en-US" sz="1600" dirty="0" smtClean="0"/>
              <a:t> @ 50 GeV/c</a:t>
            </a:r>
          </a:p>
          <a:p>
            <a:pPr algn="r"/>
            <a:r>
              <a:rPr lang="en-US" sz="1600" dirty="0" smtClean="0"/>
              <a:t>Improvement: 2.5</a:t>
            </a:r>
            <a:r>
              <a:rPr lang="en-US" sz="1600" dirty="0" smtClean="0">
                <a:latin typeface="Symbol" panose="05050102010706020507" pitchFamily="18" charset="2"/>
              </a:rPr>
              <a:t>s</a:t>
            </a:r>
            <a:r>
              <a:rPr lang="en-US" sz="1600" dirty="0" smtClean="0"/>
              <a:t> @ 60 GeV/c</a:t>
            </a:r>
            <a:endParaRPr lang="en-US" sz="1600" dirty="0"/>
          </a:p>
        </p:txBody>
      </p:sp>
      <p:sp>
        <p:nvSpPr>
          <p:cNvPr id="14" name="TextBox 13"/>
          <p:cNvSpPr txBox="1"/>
          <p:nvPr/>
        </p:nvSpPr>
        <p:spPr>
          <a:xfrm>
            <a:off x="2743200" y="6479143"/>
            <a:ext cx="5104218" cy="369332"/>
          </a:xfrm>
          <a:prstGeom prst="rect">
            <a:avLst/>
          </a:prstGeom>
          <a:solidFill>
            <a:srgbClr val="FFC000"/>
          </a:solidFill>
        </p:spPr>
        <p:txBody>
          <a:bodyPr wrap="none" rtlCol="0">
            <a:spAutoFit/>
          </a:bodyPr>
          <a:lstStyle/>
          <a:p>
            <a:r>
              <a:rPr lang="en-US" dirty="0" smtClean="0"/>
              <a:t>NOTE:  EIC wiki states 50 GeV/c as desired </a:t>
            </a:r>
            <a:r>
              <a:rPr lang="en-US" dirty="0" smtClean="0">
                <a:latin typeface="Symbol" panose="05050102010706020507" pitchFamily="18" charset="2"/>
              </a:rPr>
              <a:t>p/K</a:t>
            </a:r>
            <a:r>
              <a:rPr lang="en-US" dirty="0" smtClean="0"/>
              <a:t> goal.</a:t>
            </a:r>
            <a:endParaRPr lang="en-US" dirty="0"/>
          </a:p>
        </p:txBody>
      </p:sp>
    </p:spTree>
    <p:extLst>
      <p:ext uri="{BB962C8B-B14F-4D97-AF65-F5344CB8AC3E}">
        <p14:creationId xmlns:p14="http://schemas.microsoft.com/office/powerpoint/2010/main" val="1326214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228600" y="1066800"/>
                <a:ext cx="8286750" cy="2667000"/>
              </a:xfrm>
            </p:spPr>
            <p:txBody>
              <a:bodyPr>
                <a:normAutofit fontScale="92500" lnSpcReduction="10000"/>
              </a:bodyPr>
              <a:lstStyle/>
              <a:p>
                <a:r>
                  <a:rPr lang="en-US" dirty="0" smtClean="0"/>
                  <a:t>Resistive layer </a:t>
                </a:r>
                <a:r>
                  <a:rPr lang="en-US" dirty="0" err="1" smtClean="0"/>
                  <a:t>capacitively</a:t>
                </a:r>
                <a:r>
                  <a:rPr lang="en-US" dirty="0" smtClean="0"/>
                  <a:t> coupled to readout pads.</a:t>
                </a:r>
                <a:endParaRPr lang="en-US" dirty="0" smtClean="0"/>
              </a:p>
              <a:p>
                <a:r>
                  <a:rPr lang="en-US" dirty="0" smtClean="0"/>
                  <a:t>Currently used to protect preamps from sparks in ATLAS </a:t>
                </a:r>
                <a:r>
                  <a:rPr lang="en-US" dirty="0" err="1" smtClean="0">
                    <a:latin typeface="Symbol" panose="05050102010706020507" pitchFamily="18" charset="2"/>
                  </a:rPr>
                  <a:t>m</a:t>
                </a:r>
                <a:r>
                  <a:rPr lang="en-US" dirty="0" err="1" smtClean="0"/>
                  <a:t>MEGA</a:t>
                </a:r>
                <a:r>
                  <a:rPr lang="en-US" dirty="0" smtClean="0"/>
                  <a:t> design.</a:t>
                </a:r>
              </a:p>
              <a:p>
                <a:r>
                  <a:rPr lang="en-US" dirty="0" smtClean="0"/>
                  <a:t>Increased </a:t>
                </a:r>
                <a:r>
                  <a:rPr lang="en-US" dirty="0" smtClean="0"/>
                  <a:t>signal </a:t>
                </a:r>
                <a:r>
                  <a:rPr lang="en-US" dirty="0" smtClean="0"/>
                  <a:t>spread!</a:t>
                </a:r>
                <a:endParaRPr lang="en-US" dirty="0" smtClean="0"/>
              </a:p>
              <a:p>
                <a:pPr lvl="1"/>
                <a:r>
                  <a:rPr lang="en-US" dirty="0" smtClean="0"/>
                  <a:t>Radiator CF</a:t>
                </a:r>
                <a:r>
                  <a:rPr lang="en-US" baseline="-25000" dirty="0" smtClean="0"/>
                  <a:t>4</a:t>
                </a:r>
                <a:r>
                  <a:rPr lang="en-US" dirty="0" smtClean="0"/>
                  <a:t> limits geometrical size </a:t>
                </a:r>
                <a:r>
                  <a:rPr lang="en-US" dirty="0" smtClean="0"/>
                  <a:t>spread (</a:t>
                </a:r>
                <a:r>
                  <a:rPr lang="en-US" dirty="0" smtClean="0">
                    <a:latin typeface="Symbol" panose="05050102010706020507" pitchFamily="18" charset="2"/>
                  </a:rPr>
                  <a:t>s</a:t>
                </a:r>
                <a:r>
                  <a:rPr lang="en-US" dirty="0" smtClean="0"/>
                  <a:t> = 150 </a:t>
                </a:r>
                <a:r>
                  <a:rPr lang="en-US" dirty="0" smtClean="0">
                    <a:latin typeface="Symbol" panose="05050102010706020507" pitchFamily="18" charset="2"/>
                  </a:rPr>
                  <a:t>m</a:t>
                </a:r>
                <a:r>
                  <a:rPr lang="en-US" dirty="0" smtClean="0"/>
                  <a:t>m).</a:t>
                </a:r>
                <a:endParaRPr lang="en-US" dirty="0" smtClean="0"/>
              </a:p>
              <a:p>
                <a:pPr lvl="1"/>
                <a:r>
                  <a:rPr lang="en-US" dirty="0" smtClean="0"/>
                  <a:t>Provide charge sharing over more pads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smtClean="0"/>
                  <a:t> </a:t>
                </a:r>
                <a:r>
                  <a:rPr lang="en-US" dirty="0" smtClean="0"/>
                  <a:t>dispersion.</a:t>
                </a:r>
                <a:endParaRPr lang="en-US" dirty="0" smtClean="0"/>
              </a:p>
              <a:p>
                <a:r>
                  <a:rPr lang="en-US" dirty="0" smtClean="0"/>
                  <a:t>Tricky!  </a:t>
                </a:r>
              </a:p>
              <a:p>
                <a:pPr lvl="1"/>
                <a:r>
                  <a:rPr lang="en-US" dirty="0" smtClean="0"/>
                  <a:t>Capacitive transmission line dynamically spreads charge.</a:t>
                </a:r>
              </a:p>
              <a:p>
                <a:pPr lvl="1"/>
                <a:r>
                  <a:rPr lang="en-US" dirty="0" smtClean="0"/>
                  <a:t>Requires accurate calculation.</a:t>
                </a:r>
                <a:endParaRPr lang="en-US" dirty="0"/>
              </a:p>
              <a:p>
                <a:pPr lvl="1"/>
                <a:r>
                  <a:rPr lang="en-US" dirty="0" smtClean="0"/>
                  <a:t>R&amp;D used to simulate </a:t>
                </a:r>
                <a:r>
                  <a:rPr lang="en-US" dirty="0" smtClean="0"/>
                  <a:t>charge dispersion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smtClean="0"/>
                  <a:t> Telegraph equation</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228600" y="1066800"/>
                <a:ext cx="8286750" cy="2667000"/>
              </a:xfrm>
              <a:blipFill rotWithShape="0">
                <a:blip r:embed="rId2"/>
                <a:stretch>
                  <a:fillRect l="-589" t="-2968" b="-1142"/>
                </a:stretch>
              </a:blipFill>
            </p:spPr>
            <p:txBody>
              <a:bodyPr/>
              <a:lstStyle/>
              <a:p>
                <a:r>
                  <a:rPr lang="en-US">
                    <a:noFill/>
                  </a:rPr>
                  <a:t> </a:t>
                </a:r>
              </a:p>
            </p:txBody>
          </p:sp>
        </mc:Fallback>
      </mc:AlternateContent>
      <p:sp>
        <p:nvSpPr>
          <p:cNvPr id="5" name="Title 1"/>
          <p:cNvSpPr>
            <a:spLocks noGrp="1"/>
          </p:cNvSpPr>
          <p:nvPr>
            <p:ph type="title"/>
          </p:nvPr>
        </p:nvSpPr>
        <p:spPr>
          <a:xfrm>
            <a:off x="152400" y="9144"/>
            <a:ext cx="7886700" cy="994172"/>
          </a:xfrm>
        </p:spPr>
        <p:txBody>
          <a:bodyPr/>
          <a:lstStyle/>
          <a:p>
            <a:r>
              <a:rPr lang="en-US" dirty="0" smtClean="0"/>
              <a:t>Charge Dispersion</a:t>
            </a:r>
            <a:endParaRPr lang="en-US" dirty="0"/>
          </a:p>
        </p:txBody>
      </p:sp>
      <p:pic>
        <p:nvPicPr>
          <p:cNvPr id="6" name="Picture 5" descr="foil_G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3886200"/>
            <a:ext cx="4556012" cy="2218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4"/>
          <a:stretch>
            <a:fillRect/>
          </a:stretch>
        </p:blipFill>
        <p:spPr>
          <a:xfrm>
            <a:off x="152401" y="6085516"/>
            <a:ext cx="2057400" cy="754195"/>
          </a:xfrm>
          <a:prstGeom prst="rect">
            <a:avLst/>
          </a:prstGeom>
        </p:spPr>
      </p:pic>
    </p:spTree>
    <p:extLst>
      <p:ext uri="{BB962C8B-B14F-4D97-AF65-F5344CB8AC3E}">
        <p14:creationId xmlns:p14="http://schemas.microsoft.com/office/powerpoint/2010/main" val="2177407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54074"/>
          </a:xfrm>
        </p:spPr>
        <p:txBody>
          <a:bodyPr/>
          <a:lstStyle/>
          <a:p>
            <a:r>
              <a:rPr lang="en-US" dirty="0" smtClean="0"/>
              <a:t>Telegraph Equation and Detector Effects</a:t>
            </a:r>
            <a:endParaRPr lang="en-US" dirty="0"/>
          </a:p>
        </p:txBody>
      </p:sp>
      <p:sp>
        <p:nvSpPr>
          <p:cNvPr id="3" name="Content Placeholder 2"/>
          <p:cNvSpPr>
            <a:spLocks noGrp="1"/>
          </p:cNvSpPr>
          <p:nvPr>
            <p:ph idx="1"/>
          </p:nvPr>
        </p:nvSpPr>
        <p:spPr>
          <a:xfrm>
            <a:off x="76200" y="1219200"/>
            <a:ext cx="5334000" cy="2438400"/>
          </a:xfrm>
        </p:spPr>
        <p:txBody>
          <a:bodyPr>
            <a:normAutofit/>
          </a:bodyPr>
          <a:lstStyle/>
          <a:p>
            <a:r>
              <a:rPr lang="en-US" dirty="0" smtClean="0"/>
              <a:t>Dehmelt has attracted TALENTED group of young scientists who solved these equations:</a:t>
            </a:r>
          </a:p>
          <a:p>
            <a:pPr lvl="1"/>
            <a:r>
              <a:rPr lang="en-US" dirty="0" err="1" smtClean="0"/>
              <a:t>Elad</a:t>
            </a:r>
            <a:r>
              <a:rPr lang="en-US" dirty="0" smtClean="0"/>
              <a:t> Michael – Senior UG, Honors Student</a:t>
            </a:r>
          </a:p>
          <a:p>
            <a:pPr lvl="1"/>
            <a:r>
              <a:rPr lang="en-US" dirty="0" smtClean="0"/>
              <a:t>Nam Nguyen – Sophomore UG, Honors Student</a:t>
            </a:r>
          </a:p>
          <a:p>
            <a:pPr lvl="1"/>
            <a:r>
              <a:rPr lang="en-US" dirty="0"/>
              <a:t>Mesut </a:t>
            </a:r>
            <a:r>
              <a:rPr lang="en-US" dirty="0" smtClean="0"/>
              <a:t>Yang </a:t>
            </a:r>
            <a:r>
              <a:rPr lang="en-US" dirty="0"/>
              <a:t>– St. </a:t>
            </a:r>
            <a:r>
              <a:rPr lang="en-US" dirty="0" smtClean="0"/>
              <a:t>Anthony’s H.S. Intel Competition</a:t>
            </a:r>
            <a:endParaRPr lang="en-US" dirty="0" smtClean="0"/>
          </a:p>
          <a:p>
            <a:r>
              <a:rPr lang="en-US" dirty="0" smtClean="0"/>
              <a:t>Folding </a:t>
            </a:r>
            <a:r>
              <a:rPr lang="en-US" dirty="0" smtClean="0"/>
              <a:t>of detector effects with charge dispersion on resistive layer </a:t>
            </a:r>
            <a:endParaRPr lang="en-US" dirty="0"/>
          </a:p>
        </p:txBody>
      </p:sp>
      <p:pic>
        <p:nvPicPr>
          <p:cNvPr id="4" name="Picture 3"/>
          <p:cNvPicPr>
            <a:picLocks noChangeAspect="1"/>
          </p:cNvPicPr>
          <p:nvPr/>
        </p:nvPicPr>
        <p:blipFill>
          <a:blip r:embed="rId2"/>
          <a:stretch>
            <a:fillRect/>
          </a:stretch>
        </p:blipFill>
        <p:spPr>
          <a:xfrm>
            <a:off x="8305800" y="9144"/>
            <a:ext cx="838200" cy="950217"/>
          </a:xfrm>
          <a:prstGeom prst="rect">
            <a:avLst/>
          </a:prstGeom>
        </p:spPr>
      </p:pic>
      <p:pic>
        <p:nvPicPr>
          <p:cNvPr id="14" name="Picture 13"/>
          <p:cNvPicPr>
            <a:picLocks noChangeAspect="1"/>
          </p:cNvPicPr>
          <p:nvPr/>
        </p:nvPicPr>
        <p:blipFill>
          <a:blip r:embed="rId3"/>
          <a:stretch>
            <a:fillRect/>
          </a:stretch>
        </p:blipFill>
        <p:spPr>
          <a:xfrm>
            <a:off x="152401" y="6085516"/>
            <a:ext cx="2057400" cy="754195"/>
          </a:xfrm>
          <a:prstGeom prst="rect">
            <a:avLst/>
          </a:prstGeom>
        </p:spPr>
      </p:pic>
      <p:pic>
        <p:nvPicPr>
          <p:cNvPr id="5" name="Picture 4"/>
          <p:cNvPicPr>
            <a:picLocks noChangeAspect="1"/>
          </p:cNvPicPr>
          <p:nvPr/>
        </p:nvPicPr>
        <p:blipFill>
          <a:blip r:embed="rId4"/>
          <a:stretch>
            <a:fillRect/>
          </a:stretch>
        </p:blipFill>
        <p:spPr>
          <a:xfrm>
            <a:off x="7696200" y="1066800"/>
            <a:ext cx="1143000" cy="1143000"/>
          </a:xfrm>
          <a:prstGeom prst="rect">
            <a:avLst/>
          </a:prstGeom>
        </p:spPr>
      </p:pic>
      <p:pic>
        <p:nvPicPr>
          <p:cNvPr id="6" name="Picture 5"/>
          <p:cNvPicPr>
            <a:picLocks noChangeAspect="1"/>
          </p:cNvPicPr>
          <p:nvPr/>
        </p:nvPicPr>
        <p:blipFill>
          <a:blip r:embed="rId5"/>
          <a:stretch>
            <a:fillRect/>
          </a:stretch>
        </p:blipFill>
        <p:spPr>
          <a:xfrm>
            <a:off x="6477000" y="1066800"/>
            <a:ext cx="1143000" cy="1143000"/>
          </a:xfrm>
          <a:prstGeom prst="rect">
            <a:avLst/>
          </a:prstGeom>
        </p:spPr>
      </p:pic>
      <p:sp>
        <p:nvSpPr>
          <p:cNvPr id="7" name="TextBox 6"/>
          <p:cNvSpPr txBox="1"/>
          <p:nvPr/>
        </p:nvSpPr>
        <p:spPr>
          <a:xfrm>
            <a:off x="6477000" y="1905000"/>
            <a:ext cx="582211" cy="369332"/>
          </a:xfrm>
          <a:prstGeom prst="rect">
            <a:avLst/>
          </a:prstGeom>
          <a:noFill/>
        </p:spPr>
        <p:txBody>
          <a:bodyPr wrap="none" rtlCol="0">
            <a:spAutoFit/>
          </a:bodyPr>
          <a:lstStyle/>
          <a:p>
            <a:r>
              <a:rPr lang="en-US" dirty="0" err="1" smtClean="0">
                <a:solidFill>
                  <a:schemeClr val="bg1"/>
                </a:solidFill>
              </a:rPr>
              <a:t>Elad</a:t>
            </a:r>
            <a:endParaRPr lang="en-US" dirty="0">
              <a:solidFill>
                <a:schemeClr val="bg1"/>
              </a:solidFill>
            </a:endParaRPr>
          </a:p>
        </p:txBody>
      </p:sp>
      <p:sp>
        <p:nvSpPr>
          <p:cNvPr id="18" name="TextBox 17"/>
          <p:cNvSpPr txBox="1"/>
          <p:nvPr/>
        </p:nvSpPr>
        <p:spPr>
          <a:xfrm>
            <a:off x="7696200" y="1905000"/>
            <a:ext cx="628698" cy="369332"/>
          </a:xfrm>
          <a:prstGeom prst="rect">
            <a:avLst/>
          </a:prstGeom>
          <a:noFill/>
        </p:spPr>
        <p:txBody>
          <a:bodyPr wrap="none" rtlCol="0">
            <a:spAutoFit/>
          </a:bodyPr>
          <a:lstStyle/>
          <a:p>
            <a:r>
              <a:rPr lang="en-US" dirty="0" smtClean="0">
                <a:solidFill>
                  <a:schemeClr val="bg1"/>
                </a:solidFill>
              </a:rPr>
              <a:t>Nam</a:t>
            </a:r>
            <a:endParaRPr lang="en-US" dirty="0">
              <a:solidFill>
                <a:schemeClr val="bg1"/>
              </a:solidFill>
            </a:endParaRPr>
          </a:p>
        </p:txBody>
      </p:sp>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6200" y="3200400"/>
            <a:ext cx="4724400" cy="2446565"/>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800" y="3962400"/>
            <a:ext cx="1915834" cy="1737511"/>
          </a:xfrm>
          <a:prstGeom prst="rect">
            <a:avLst/>
          </a:prstGeom>
        </p:spPr>
      </p:pic>
      <p:pic>
        <p:nvPicPr>
          <p:cNvPr id="21" name="Picture 20"/>
          <p:cNvPicPr>
            <a:picLocks noChangeAspect="1"/>
          </p:cNvPicPr>
          <p:nvPr/>
        </p:nvPicPr>
        <p:blipFill>
          <a:blip r:embed="rId3"/>
          <a:stretch>
            <a:fillRect/>
          </a:stretch>
        </p:blipFill>
        <p:spPr>
          <a:xfrm>
            <a:off x="152401" y="6085516"/>
            <a:ext cx="2057400" cy="754195"/>
          </a:xfrm>
          <a:prstGeom prst="rect">
            <a:avLst/>
          </a:prstGeom>
        </p:spPr>
      </p:pic>
      <p:sp>
        <p:nvSpPr>
          <p:cNvPr id="22" name="Rectangle 21"/>
          <p:cNvSpPr/>
          <p:nvPr/>
        </p:nvSpPr>
        <p:spPr>
          <a:xfrm>
            <a:off x="5791199" y="3962400"/>
            <a:ext cx="847725" cy="8382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Arrow Connector 22"/>
          <p:cNvCxnSpPr/>
          <p:nvPr/>
        </p:nvCxnSpPr>
        <p:spPr>
          <a:xfrm flipH="1">
            <a:off x="5257800" y="4419600"/>
            <a:ext cx="53340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438400" y="5657671"/>
            <a:ext cx="5660460" cy="1200329"/>
          </a:xfrm>
          <a:prstGeom prst="rect">
            <a:avLst/>
          </a:prstGeom>
          <a:noFill/>
        </p:spPr>
        <p:txBody>
          <a:bodyPr wrap="none" rtlCol="0">
            <a:spAutoFit/>
          </a:bodyPr>
          <a:lstStyle/>
          <a:p>
            <a:pPr marL="285750" indent="-285750">
              <a:buFont typeface="Arial" panose="020B0604020202020204" pitchFamily="34" charset="0"/>
              <a:buChar char="•"/>
            </a:pPr>
            <a:r>
              <a:rPr lang="en-US" dirty="0" smtClean="0"/>
              <a:t>Initial charge applied to center pad.</a:t>
            </a:r>
          </a:p>
          <a:p>
            <a:pPr marL="285750" indent="-285750">
              <a:buFont typeface="Arial" panose="020B0604020202020204" pitchFamily="34" charset="0"/>
              <a:buChar char="•"/>
            </a:pPr>
            <a:r>
              <a:rPr lang="en-US" dirty="0" smtClean="0"/>
              <a:t>Charge cloud spreads in 2D and induces signals in pads.</a:t>
            </a:r>
          </a:p>
          <a:p>
            <a:pPr marL="285750" indent="-285750">
              <a:buFont typeface="Arial" panose="020B0604020202020204" pitchFamily="34" charset="0"/>
              <a:buChar char="•"/>
            </a:pPr>
            <a:r>
              <a:rPr lang="en-US" dirty="0" smtClean="0"/>
              <a:t>Easy to achieve across 2mm pads.</a:t>
            </a:r>
          </a:p>
          <a:p>
            <a:pPr marL="285750" indent="-285750">
              <a:buFont typeface="Arial" panose="020B0604020202020204" pitchFamily="34" charset="0"/>
              <a:buChar char="•"/>
            </a:pPr>
            <a:r>
              <a:rPr lang="en-US" dirty="0" smtClean="0"/>
              <a:t>Not so easy across 6 mm.</a:t>
            </a:r>
            <a:endParaRPr lang="en-US" dirty="0"/>
          </a:p>
        </p:txBody>
      </p:sp>
      <p:cxnSp>
        <p:nvCxnSpPr>
          <p:cNvPr id="31" name="Straight Arrow Connector 30"/>
          <p:cNvCxnSpPr/>
          <p:nvPr/>
        </p:nvCxnSpPr>
        <p:spPr>
          <a:xfrm>
            <a:off x="6629400" y="4419600"/>
            <a:ext cx="53340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234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7886700" cy="609600"/>
          </a:xfrm>
        </p:spPr>
        <p:txBody>
          <a:bodyPr/>
          <a:lstStyle/>
          <a:p>
            <a:r>
              <a:rPr lang="en-US" dirty="0" smtClean="0"/>
              <a:t>Pad Response Function</a:t>
            </a:r>
            <a:endParaRPr lang="en-US" dirty="0"/>
          </a:p>
        </p:txBody>
      </p:sp>
      <p:sp>
        <p:nvSpPr>
          <p:cNvPr id="3" name="Content Placeholder 2"/>
          <p:cNvSpPr>
            <a:spLocks noGrp="1"/>
          </p:cNvSpPr>
          <p:nvPr>
            <p:ph idx="1"/>
          </p:nvPr>
        </p:nvSpPr>
        <p:spPr>
          <a:xfrm>
            <a:off x="381000" y="3962400"/>
            <a:ext cx="7886700" cy="1371600"/>
          </a:xfrm>
        </p:spPr>
        <p:txBody>
          <a:bodyPr/>
          <a:lstStyle/>
          <a:p>
            <a:r>
              <a:rPr lang="en-US" dirty="0" smtClean="0"/>
              <a:t>Charge </a:t>
            </a:r>
            <a:r>
              <a:rPr lang="en-US" dirty="0" smtClean="0"/>
              <a:t>fraction on “central pad” </a:t>
            </a:r>
            <a:r>
              <a:rPr lang="en-US" dirty="0" smtClean="0"/>
              <a:t> </a:t>
            </a:r>
            <a:r>
              <a:rPr lang="en-US" dirty="0" smtClean="0"/>
              <a:t>vs </a:t>
            </a:r>
            <a:r>
              <a:rPr lang="en-US" dirty="0" smtClean="0"/>
              <a:t>charge </a:t>
            </a:r>
            <a:r>
              <a:rPr lang="en-US" dirty="0" smtClean="0"/>
              <a:t>center </a:t>
            </a:r>
            <a:r>
              <a:rPr lang="en-US" dirty="0" smtClean="0"/>
              <a:t>position.</a:t>
            </a:r>
          </a:p>
          <a:p>
            <a:r>
              <a:rPr lang="en-US" dirty="0" smtClean="0"/>
              <a:t>When segmented at 2 mm, the resistive charge division will work. </a:t>
            </a:r>
          </a:p>
          <a:p>
            <a:r>
              <a:rPr lang="en-US" dirty="0" smtClean="0"/>
              <a:t>When segmented at 9 mm, it will not.</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838200"/>
            <a:ext cx="6520390" cy="2322974"/>
          </a:xfrm>
          <a:prstGeom prst="rect">
            <a:avLst/>
          </a:prstGeom>
        </p:spPr>
      </p:pic>
      <p:sp>
        <p:nvSpPr>
          <p:cNvPr id="9" name="Rectangle 8"/>
          <p:cNvSpPr/>
          <p:nvPr/>
        </p:nvSpPr>
        <p:spPr>
          <a:xfrm>
            <a:off x="1668054" y="3102494"/>
            <a:ext cx="2578344" cy="715581"/>
          </a:xfrm>
          <a:prstGeom prst="rect">
            <a:avLst/>
          </a:prstGeom>
        </p:spPr>
        <p:txBody>
          <a:bodyPr wrap="square">
            <a:spAutoFit/>
          </a:bodyPr>
          <a:lstStyle/>
          <a:p>
            <a:r>
              <a:rPr lang="en-US" sz="1350" dirty="0">
                <a:solidFill>
                  <a:prstClr val="black"/>
                </a:solidFill>
                <a:latin typeface="Times New Roman" panose="02020603050405020304" pitchFamily="18" charset="0"/>
                <a:ea typeface="Times New Roman" panose="02020603050405020304" pitchFamily="18" charset="0"/>
              </a:rPr>
              <a:t>PRF calculation for 2x6 mm</a:t>
            </a:r>
            <a:r>
              <a:rPr lang="en-US" sz="1350" baseline="30000" dirty="0">
                <a:solidFill>
                  <a:prstClr val="black"/>
                </a:solidFill>
                <a:latin typeface="Times New Roman" panose="02020603050405020304" pitchFamily="18" charset="0"/>
                <a:ea typeface="Times New Roman" panose="02020603050405020304" pitchFamily="18" charset="0"/>
              </a:rPr>
              <a:t>2</a:t>
            </a:r>
            <a:r>
              <a:rPr lang="en-US" sz="1350" dirty="0">
                <a:solidFill>
                  <a:prstClr val="black"/>
                </a:solidFill>
                <a:latin typeface="Times New Roman" panose="02020603050405020304" pitchFamily="18" charset="0"/>
                <a:ea typeface="Times New Roman" panose="02020603050405020304" pitchFamily="18" charset="0"/>
              </a:rPr>
              <a:t> pads for different pads compared to previous results (green curve).</a:t>
            </a:r>
            <a:endParaRPr lang="en-US" sz="1350" dirty="0">
              <a:solidFill>
                <a:prstClr val="black"/>
              </a:solidFill>
            </a:endParaRPr>
          </a:p>
        </p:txBody>
      </p:sp>
      <mc:AlternateContent xmlns:mc="http://schemas.openxmlformats.org/markup-compatibility/2006">
        <mc:Choice xmlns:a14="http://schemas.microsoft.com/office/drawing/2010/main" Requires="a14">
          <p:sp>
            <p:nvSpPr>
              <p:cNvPr id="10" name="Rectangle 9"/>
              <p:cNvSpPr/>
              <p:nvPr/>
            </p:nvSpPr>
            <p:spPr>
              <a:xfrm>
                <a:off x="4824099" y="3102494"/>
                <a:ext cx="2574744" cy="715581"/>
              </a:xfrm>
              <a:prstGeom prst="rect">
                <a:avLst/>
              </a:prstGeom>
            </p:spPr>
            <p:txBody>
              <a:bodyPr wrap="none">
                <a:spAutoFit/>
              </a:bodyPr>
              <a:lstStyle/>
              <a:p>
                <a:r>
                  <a:rPr lang="en-US" sz="1350" dirty="0">
                    <a:solidFill>
                      <a:prstClr val="black"/>
                    </a:solidFill>
                    <a:latin typeface="Times New Roman" panose="02020603050405020304" pitchFamily="18" charset="0"/>
                    <a:ea typeface="Times New Roman" panose="02020603050405020304" pitchFamily="18" charset="0"/>
                  </a:rPr>
                  <a:t>PRF calculation for 9x9 mm</a:t>
                </a:r>
                <a:r>
                  <a:rPr lang="en-US" sz="1350" baseline="30000" dirty="0">
                    <a:solidFill>
                      <a:prstClr val="black"/>
                    </a:solidFill>
                    <a:latin typeface="Times New Roman" panose="02020603050405020304" pitchFamily="18" charset="0"/>
                    <a:ea typeface="Times New Roman" panose="02020603050405020304" pitchFamily="18" charset="0"/>
                  </a:rPr>
                  <a:t>2</a:t>
                </a:r>
                <a:r>
                  <a:rPr lang="en-US" sz="1350" dirty="0">
                    <a:solidFill>
                      <a:prstClr val="black"/>
                    </a:solidFill>
                    <a:latin typeface="Times New Roman" panose="02020603050405020304" pitchFamily="18" charset="0"/>
                    <a:ea typeface="Times New Roman" panose="02020603050405020304" pitchFamily="18" charset="0"/>
                  </a:rPr>
                  <a:t> pads</a:t>
                </a:r>
              </a:p>
              <a:p>
                <a:pPr algn="ctr"/>
                <a14:m>
                  <m:oMathPara xmlns:m="http://schemas.openxmlformats.org/officeDocument/2006/math">
                    <m:oMathParaPr>
                      <m:jc m:val="centerGroup"/>
                    </m:oMathParaPr>
                    <m:oMath xmlns:m="http://schemas.openxmlformats.org/officeDocument/2006/math">
                      <m:r>
                        <a:rPr lang="en-US" sz="1350" i="1">
                          <a:solidFill>
                            <a:prstClr val="black"/>
                          </a:solidFill>
                          <a:latin typeface="Cambria Math" panose="02040503050406030204" pitchFamily="18" charset="0"/>
                          <a:ea typeface="Cambria Math" panose="02040503050406030204" pitchFamily="18" charset="0"/>
                        </a:rPr>
                        <m:t>→</m:t>
                      </m:r>
                    </m:oMath>
                  </m:oMathPara>
                </a14:m>
                <a:endParaRPr lang="en-US" sz="1350" dirty="0">
                  <a:solidFill>
                    <a:prstClr val="black"/>
                  </a:solidFill>
                  <a:latin typeface="Times New Roman" panose="02020603050405020304" pitchFamily="18" charset="0"/>
                </a:endParaRPr>
              </a:p>
              <a:p>
                <a:pPr algn="ctr"/>
                <a:r>
                  <a:rPr lang="en-US" sz="1350" u="sng" dirty="0">
                    <a:solidFill>
                      <a:prstClr val="black"/>
                    </a:solidFill>
                    <a:latin typeface="Times New Roman" panose="02020603050405020304" pitchFamily="18" charset="0"/>
                  </a:rPr>
                  <a:t>not</a:t>
                </a:r>
                <a:r>
                  <a:rPr lang="en-US" sz="1350" dirty="0">
                    <a:solidFill>
                      <a:prstClr val="black"/>
                    </a:solidFill>
                    <a:latin typeface="Times New Roman" panose="02020603050405020304" pitchFamily="18" charset="0"/>
                  </a:rPr>
                  <a:t> feasible</a:t>
                </a:r>
                <a:endParaRPr lang="en-US" sz="1350" dirty="0">
                  <a:solidFill>
                    <a:prstClr val="black"/>
                  </a:solidFill>
                </a:endParaRPr>
              </a:p>
            </p:txBody>
          </p:sp>
        </mc:Choice>
        <mc:Fallback>
          <p:sp>
            <p:nvSpPr>
              <p:cNvPr id="10" name="Rectangle 9"/>
              <p:cNvSpPr>
                <a:spLocks noRot="1" noChangeAspect="1" noMove="1" noResize="1" noEditPoints="1" noAdjustHandles="1" noChangeArrowheads="1" noChangeShapeType="1" noTextEdit="1"/>
              </p:cNvSpPr>
              <p:nvPr/>
            </p:nvSpPr>
            <p:spPr>
              <a:xfrm>
                <a:off x="4824099" y="3102494"/>
                <a:ext cx="2574744" cy="715581"/>
              </a:xfrm>
              <a:prstGeom prst="rect">
                <a:avLst/>
              </a:prstGeom>
              <a:blipFill rotWithShape="0">
                <a:blip r:embed="rId3"/>
                <a:stretch>
                  <a:fillRect l="-473" t="-1709" b="-7692"/>
                </a:stretch>
              </a:blipFill>
            </p:spPr>
            <p:txBody>
              <a:bodyPr/>
              <a:lstStyle/>
              <a:p>
                <a:r>
                  <a:rPr lang="en-US">
                    <a:noFill/>
                  </a:rPr>
                  <a:t> </a:t>
                </a:r>
              </a:p>
            </p:txBody>
          </p:sp>
        </mc:Fallback>
      </mc:AlternateContent>
      <p:grpSp>
        <p:nvGrpSpPr>
          <p:cNvPr id="23" name="Group 22"/>
          <p:cNvGrpSpPr/>
          <p:nvPr/>
        </p:nvGrpSpPr>
        <p:grpSpPr>
          <a:xfrm>
            <a:off x="2472978" y="2444911"/>
            <a:ext cx="908642" cy="485823"/>
            <a:chOff x="3420778" y="4506214"/>
            <a:chExt cx="1211523" cy="647764"/>
          </a:xfrm>
        </p:grpSpPr>
        <p:cxnSp>
          <p:nvCxnSpPr>
            <p:cNvPr id="16" name="Straight Connector 15"/>
            <p:cNvCxnSpPr/>
            <p:nvPr/>
          </p:nvCxnSpPr>
          <p:spPr>
            <a:xfrm flipH="1">
              <a:off x="3420778" y="4506214"/>
              <a:ext cx="0" cy="6400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4632301" y="4513898"/>
              <a:ext cx="0" cy="6400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420778" y="4506214"/>
              <a:ext cx="121152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5919683" y="1264022"/>
            <a:ext cx="217522" cy="1660949"/>
            <a:chOff x="3420778" y="4506214"/>
            <a:chExt cx="1211523" cy="647764"/>
          </a:xfrm>
        </p:grpSpPr>
        <p:cxnSp>
          <p:nvCxnSpPr>
            <p:cNvPr id="31" name="Straight Connector 30"/>
            <p:cNvCxnSpPr/>
            <p:nvPr/>
          </p:nvCxnSpPr>
          <p:spPr>
            <a:xfrm>
              <a:off x="3420778" y="4506214"/>
              <a:ext cx="0" cy="647764"/>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a:off x="4632301" y="4513898"/>
              <a:ext cx="0" cy="6400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420778" y="4506214"/>
              <a:ext cx="121152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5" name="Picture 14"/>
          <p:cNvPicPr>
            <a:picLocks noChangeAspect="1"/>
          </p:cNvPicPr>
          <p:nvPr/>
        </p:nvPicPr>
        <p:blipFill>
          <a:blip r:embed="rId4"/>
          <a:stretch>
            <a:fillRect/>
          </a:stretch>
        </p:blipFill>
        <p:spPr>
          <a:xfrm>
            <a:off x="152401" y="6085516"/>
            <a:ext cx="2057400" cy="754195"/>
          </a:xfrm>
          <a:prstGeom prst="rect">
            <a:avLst/>
          </a:prstGeom>
        </p:spPr>
      </p:pic>
      <p:sp>
        <p:nvSpPr>
          <p:cNvPr id="6" name="TextBox 5"/>
          <p:cNvSpPr txBox="1"/>
          <p:nvPr/>
        </p:nvSpPr>
        <p:spPr>
          <a:xfrm>
            <a:off x="5334000" y="6096000"/>
            <a:ext cx="3733800" cy="646331"/>
          </a:xfrm>
          <a:prstGeom prst="rect">
            <a:avLst/>
          </a:prstGeom>
          <a:solidFill>
            <a:srgbClr val="FFC000"/>
          </a:solidFill>
        </p:spPr>
        <p:txBody>
          <a:bodyPr wrap="square" rtlCol="0">
            <a:spAutoFit/>
          </a:bodyPr>
          <a:lstStyle/>
          <a:p>
            <a:r>
              <a:rPr lang="en-US" dirty="0" smtClean="0"/>
              <a:t>NOTE:  Due to a plotting error, please don’t compare results to green curve.</a:t>
            </a:r>
            <a:endParaRPr lang="en-US" dirty="0"/>
          </a:p>
        </p:txBody>
      </p:sp>
      <p:sp>
        <p:nvSpPr>
          <p:cNvPr id="8" name="TextBox 7"/>
          <p:cNvSpPr txBox="1"/>
          <p:nvPr/>
        </p:nvSpPr>
        <p:spPr>
          <a:xfrm>
            <a:off x="3581400" y="1219200"/>
            <a:ext cx="485518" cy="369332"/>
          </a:xfrm>
          <a:prstGeom prst="rect">
            <a:avLst/>
          </a:prstGeom>
          <a:noFill/>
        </p:spPr>
        <p:txBody>
          <a:bodyPr wrap="none" rtlCol="0">
            <a:spAutoFit/>
          </a:bodyPr>
          <a:lstStyle/>
          <a:p>
            <a:r>
              <a:rPr lang="en-US" dirty="0" smtClean="0"/>
              <a:t>Yes</a:t>
            </a:r>
            <a:endParaRPr lang="en-US" dirty="0"/>
          </a:p>
        </p:txBody>
      </p:sp>
      <p:sp>
        <p:nvSpPr>
          <p:cNvPr id="20" name="TextBox 19"/>
          <p:cNvSpPr txBox="1"/>
          <p:nvPr/>
        </p:nvSpPr>
        <p:spPr>
          <a:xfrm>
            <a:off x="6705600" y="1219200"/>
            <a:ext cx="455574" cy="369332"/>
          </a:xfrm>
          <a:prstGeom prst="rect">
            <a:avLst/>
          </a:prstGeom>
          <a:noFill/>
        </p:spPr>
        <p:txBody>
          <a:bodyPr wrap="none" rtlCol="0">
            <a:spAutoFit/>
          </a:bodyPr>
          <a:lstStyle/>
          <a:p>
            <a:r>
              <a:rPr lang="en-US" dirty="0" smtClean="0"/>
              <a:t>No</a:t>
            </a:r>
            <a:endParaRPr lang="en-US" dirty="0"/>
          </a:p>
        </p:txBody>
      </p:sp>
    </p:spTree>
    <p:extLst>
      <p:ext uri="{BB962C8B-B14F-4D97-AF65-F5344CB8AC3E}">
        <p14:creationId xmlns:p14="http://schemas.microsoft.com/office/powerpoint/2010/main" val="4394057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886700" cy="854074"/>
          </a:xfrm>
        </p:spPr>
        <p:txBody>
          <a:bodyPr/>
          <a:lstStyle/>
          <a:p>
            <a:r>
              <a:rPr lang="en-US" dirty="0" smtClean="0"/>
              <a:t>Implications and Next steps.</a:t>
            </a: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304800" y="1143000"/>
                <a:ext cx="8305800" cy="4351338"/>
              </a:xfrm>
            </p:spPr>
            <p:txBody>
              <a:bodyPr/>
              <a:lstStyle/>
              <a:p>
                <a:r>
                  <a:rPr lang="en-US" dirty="0" smtClean="0"/>
                  <a:t>The RICH detector is an anomalous case of position resolution:</a:t>
                </a:r>
              </a:p>
              <a:p>
                <a:pPr lvl="1"/>
                <a:r>
                  <a:rPr lang="en-US" dirty="0" smtClean="0"/>
                  <a:t>Improved position resolution will improve device performance only when it is the limiting factor:  </a:t>
                </a:r>
                <a:r>
                  <a:rPr lang="en-US" dirty="0" smtClean="0">
                    <a:latin typeface="Symbol" panose="05050102010706020507" pitchFamily="18" charset="2"/>
                  </a:rPr>
                  <a:t>s</a:t>
                </a:r>
                <a:r>
                  <a:rPr lang="en-US" dirty="0" smtClean="0"/>
                  <a:t>=500</a:t>
                </a:r>
                <a:r>
                  <a:rPr lang="en-US" dirty="0" smtClean="0">
                    <a:latin typeface="Symbol" panose="05050102010706020507" pitchFamily="18" charset="2"/>
                  </a:rPr>
                  <a:t>m</a:t>
                </a:r>
                <a:r>
                  <a:rPr lang="en-US" dirty="0" smtClean="0"/>
                  <a:t>m is the “cross-over”.</a:t>
                </a:r>
              </a:p>
              <a:p>
                <a:r>
                  <a:rPr lang="en-US" dirty="0" smtClean="0"/>
                  <a:t>Catch 22:</a:t>
                </a:r>
              </a:p>
              <a:p>
                <a:pPr lvl="1"/>
                <a:r>
                  <a:rPr lang="en-US" dirty="0" smtClean="0"/>
                  <a:t>For 2mm pads, resistive charge division is way better than </a:t>
                </a:r>
                <a14:m>
                  <m:oMath xmlns:m="http://schemas.openxmlformats.org/officeDocument/2006/math">
                    <m:r>
                      <a:rPr lang="en-US" i="1" smtClean="0">
                        <a:latin typeface="Cambria Math" panose="02040503050406030204" pitchFamily="18" charset="0"/>
                        <a:ea typeface="Cambria Math" panose="02040503050406030204" pitchFamily="18" charset="0"/>
                      </a:rPr>
                      <m:t>𝜎</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2 </m:t>
                        </m:r>
                        <m:r>
                          <a:rPr lang="en-US" b="0" i="1" smtClean="0">
                            <a:latin typeface="Cambria Math" panose="02040503050406030204" pitchFamily="18" charset="0"/>
                            <a:ea typeface="Cambria Math" panose="02040503050406030204" pitchFamily="18" charset="0"/>
                          </a:rPr>
                          <m:t>𝑚𝑚</m:t>
                        </m:r>
                      </m:num>
                      <m:den>
                        <m:rad>
                          <m:radPr>
                            <m:degHide m:val="on"/>
                            <m:ctrlPr>
                              <a:rPr lang="en-US" b="0" i="1" smtClean="0">
                                <a:latin typeface="Cambria Math" panose="02040503050406030204" pitchFamily="18" charset="0"/>
                                <a:ea typeface="Cambria Math" panose="02040503050406030204" pitchFamily="18" charset="0"/>
                              </a:rPr>
                            </m:ctrlPr>
                          </m:radPr>
                          <m:deg/>
                          <m:e>
                            <m:r>
                              <a:rPr lang="en-US" b="0" i="1" smtClean="0">
                                <a:latin typeface="Cambria Math" panose="02040503050406030204" pitchFamily="18" charset="0"/>
                                <a:ea typeface="Cambria Math" panose="02040503050406030204" pitchFamily="18" charset="0"/>
                              </a:rPr>
                              <m:t>12</m:t>
                            </m:r>
                          </m:e>
                        </m:rad>
                      </m:den>
                    </m:f>
                    <m:r>
                      <a:rPr lang="en-US" b="0" i="1" smtClean="0">
                        <a:latin typeface="Cambria Math" panose="02040503050406030204" pitchFamily="18" charset="0"/>
                        <a:ea typeface="Cambria Math" panose="02040503050406030204" pitchFamily="18" charset="0"/>
                      </a:rPr>
                      <m:t>=580</m:t>
                    </m:r>
                    <m:r>
                      <a:rPr lang="en-US" b="0" i="1" smtClean="0">
                        <a:latin typeface="Cambria Math" panose="02040503050406030204" pitchFamily="18" charset="0"/>
                        <a:ea typeface="Cambria Math" panose="02040503050406030204" pitchFamily="18" charset="0"/>
                      </a:rPr>
                      <m:t>𝜇</m:t>
                    </m:r>
                    <m:r>
                      <a:rPr lang="en-US" b="0" i="1" smtClean="0">
                        <a:latin typeface="Cambria Math" panose="02040503050406030204" pitchFamily="18" charset="0"/>
                        <a:ea typeface="Cambria Math" panose="02040503050406030204" pitchFamily="18" charset="0"/>
                      </a:rPr>
                      <m:t>𝑚</m:t>
                    </m:r>
                  </m:oMath>
                </a14:m>
                <a:r>
                  <a:rPr lang="en-US" dirty="0" smtClean="0"/>
                  <a:t>.</a:t>
                </a:r>
              </a:p>
              <a:p>
                <a:pPr lvl="1"/>
                <a:r>
                  <a:rPr lang="en-US" dirty="0" smtClean="0"/>
                  <a:t>For larger sized pads, resistive charge division helps little.</a:t>
                </a:r>
              </a:p>
              <a:p>
                <a:pPr lvl="1"/>
                <a:r>
                  <a:rPr lang="en-US" dirty="0" smtClean="0"/>
                  <a:t>Trackers would benefit from resistive charge division (e.g. hybrid gain stage)</a:t>
                </a:r>
              </a:p>
              <a:p>
                <a:pPr lvl="1"/>
                <a:r>
                  <a:rPr lang="en-US" dirty="0" smtClean="0"/>
                  <a:t>The RICH would not benefit since 2 mm pixels are already near the diffusion limit.</a:t>
                </a:r>
                <a:endParaRPr lang="en-US" dirty="0" smtClean="0"/>
              </a:p>
              <a:p>
                <a:r>
                  <a:rPr lang="en-US" dirty="0" smtClean="0"/>
                  <a:t>To continue with a tracking-driven interest we would:</a:t>
                </a:r>
                <a:endParaRPr lang="en-US" dirty="0" smtClean="0"/>
              </a:p>
              <a:p>
                <a:pPr lvl="1"/>
                <a:r>
                  <a:rPr lang="en-US" dirty="0" smtClean="0"/>
                  <a:t>Optimize </a:t>
                </a:r>
                <a:r>
                  <a:rPr lang="en-US" dirty="0" smtClean="0"/>
                  <a:t>charge dispersion calculations</a:t>
                </a:r>
              </a:p>
              <a:p>
                <a:pPr lvl="1"/>
                <a:r>
                  <a:rPr lang="en-US" dirty="0" smtClean="0"/>
                  <a:t>Apply </a:t>
                </a:r>
                <a:r>
                  <a:rPr lang="en-US" dirty="0" smtClean="0"/>
                  <a:t>resistive layer on </a:t>
                </a:r>
                <a:r>
                  <a:rPr lang="en-US" dirty="0" smtClean="0"/>
                  <a:t>simple pad plane.</a:t>
                </a:r>
                <a:endParaRPr lang="en-US" dirty="0" smtClean="0"/>
              </a:p>
              <a:p>
                <a:pPr lvl="1"/>
                <a:r>
                  <a:rPr lang="en-US" dirty="0" smtClean="0"/>
                  <a:t>Verify </a:t>
                </a:r>
                <a:r>
                  <a:rPr lang="en-US" dirty="0" smtClean="0"/>
                  <a:t>performance with </a:t>
                </a:r>
                <a:r>
                  <a:rPr lang="en-US" dirty="0" smtClean="0"/>
                  <a:t>x-ray </a:t>
                </a:r>
                <a:r>
                  <a:rPr lang="en-US" dirty="0" smtClean="0"/>
                  <a:t>gun.</a:t>
                </a: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304800" y="1143000"/>
                <a:ext cx="8305800" cy="4351338"/>
              </a:xfrm>
              <a:blipFill rotWithShape="0">
                <a:blip r:embed="rId2"/>
                <a:stretch>
                  <a:fillRect l="-734" t="-1683" r="-440"/>
                </a:stretch>
              </a:blipFill>
            </p:spPr>
            <p:txBody>
              <a:bodyPr/>
              <a:lstStyle/>
              <a:p>
                <a:r>
                  <a:rPr lang="en-US">
                    <a:noFill/>
                  </a:rPr>
                  <a:t> </a:t>
                </a:r>
              </a:p>
            </p:txBody>
          </p:sp>
        </mc:Fallback>
      </mc:AlternateContent>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800" y="4114800"/>
            <a:ext cx="2593181" cy="2687479"/>
          </a:xfrm>
          <a:prstGeom prst="rect">
            <a:avLst/>
          </a:prstGeom>
        </p:spPr>
      </p:pic>
      <p:pic>
        <p:nvPicPr>
          <p:cNvPr id="5" name="Picture 4"/>
          <p:cNvPicPr>
            <a:picLocks noChangeAspect="1"/>
          </p:cNvPicPr>
          <p:nvPr/>
        </p:nvPicPr>
        <p:blipFill>
          <a:blip r:embed="rId4"/>
          <a:stretch>
            <a:fillRect/>
          </a:stretch>
        </p:blipFill>
        <p:spPr>
          <a:xfrm>
            <a:off x="152401" y="6085516"/>
            <a:ext cx="2057400" cy="754195"/>
          </a:xfrm>
          <a:prstGeom prst="rect">
            <a:avLst/>
          </a:prstGeom>
        </p:spPr>
      </p:pic>
    </p:spTree>
    <p:extLst>
      <p:ext uri="{BB962C8B-B14F-4D97-AF65-F5344CB8AC3E}">
        <p14:creationId xmlns:p14="http://schemas.microsoft.com/office/powerpoint/2010/main" val="559632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7514035" cy="761999"/>
          </a:xfrm>
        </p:spPr>
        <p:txBody>
          <a:bodyPr/>
          <a:lstStyle/>
          <a:p>
            <a:r>
              <a:rPr lang="en-US" dirty="0" smtClean="0"/>
              <a:t>Integrated Strategy Leading to EIC.</a:t>
            </a:r>
            <a:endParaRPr lang="en-US" dirty="0"/>
          </a:p>
        </p:txBody>
      </p:sp>
      <p:sp>
        <p:nvSpPr>
          <p:cNvPr id="6" name="Content Placeholder 5"/>
          <p:cNvSpPr>
            <a:spLocks noGrp="1"/>
          </p:cNvSpPr>
          <p:nvPr>
            <p:ph sz="half" idx="2"/>
          </p:nvPr>
        </p:nvSpPr>
        <p:spPr>
          <a:xfrm>
            <a:off x="1143000" y="762000"/>
            <a:ext cx="7620000" cy="5867400"/>
          </a:xfrm>
        </p:spPr>
        <p:txBody>
          <a:bodyPr anchor="t">
            <a:noAutofit/>
          </a:bodyPr>
          <a:lstStyle/>
          <a:p>
            <a:r>
              <a:rPr lang="en-US" sz="1800" dirty="0" smtClean="0"/>
              <a:t>RD6 has earned a good reputation for spending EIC R&amp;D funds wisely and producing many publishable results (more will be shown today).</a:t>
            </a:r>
          </a:p>
          <a:p>
            <a:r>
              <a:rPr lang="en-US" sz="1800" dirty="0" smtClean="0"/>
              <a:t>Until now the work can mostly be described as “generic R&amp;D”.</a:t>
            </a:r>
          </a:p>
          <a:p>
            <a:r>
              <a:rPr lang="en-US" sz="1800" dirty="0" smtClean="0"/>
              <a:t>Rumors of good news coming from the Long Range Planning process, require that we make our plans with a clear and flexible vision.</a:t>
            </a:r>
          </a:p>
          <a:p>
            <a:r>
              <a:rPr lang="en-US" sz="1800" dirty="0" smtClean="0"/>
              <a:t>Rumors of bad news for available funds in the coming fiscal year require that our plans allow for continuity of the effort despite limited funding.</a:t>
            </a:r>
          </a:p>
          <a:p>
            <a:r>
              <a:rPr lang="en-US" sz="1800" dirty="0" smtClean="0"/>
              <a:t>Our plans include a strategy </a:t>
            </a:r>
            <a:r>
              <a:rPr lang="en-US" sz="1800" dirty="0"/>
              <a:t>to ensure consortium </a:t>
            </a:r>
            <a:r>
              <a:rPr lang="en-US" sz="1800" dirty="0" smtClean="0"/>
              <a:t>health &amp; flexibility:</a:t>
            </a:r>
          </a:p>
          <a:p>
            <a:pPr lvl="1"/>
            <a:r>
              <a:rPr lang="en-US" sz="1650" dirty="0" smtClean="0"/>
              <a:t>We propose to distribute funding of the forward tracking effort over 4 years.</a:t>
            </a:r>
            <a:endParaRPr lang="en-US" sz="1650" dirty="0"/>
          </a:p>
          <a:p>
            <a:pPr lvl="1"/>
            <a:r>
              <a:rPr lang="en-US" sz="1650" dirty="0" smtClean="0"/>
              <a:t>We propose to complete continuing generic work as additional funds allow.</a:t>
            </a:r>
          </a:p>
          <a:p>
            <a:r>
              <a:rPr lang="en-US" sz="1800" dirty="0" smtClean="0"/>
              <a:t>Our priorities are:</a:t>
            </a:r>
          </a:p>
          <a:p>
            <a:pPr lvl="1"/>
            <a:r>
              <a:rPr lang="en-US" sz="1650" dirty="0" smtClean="0"/>
              <a:t>Continued support for postdoc who is principle player in common GEM design.</a:t>
            </a:r>
          </a:p>
          <a:p>
            <a:pPr lvl="1"/>
            <a:r>
              <a:rPr lang="en-US" sz="1650" dirty="0" smtClean="0"/>
              <a:t>Funding of AT LEAST the first year of our new 4-year timeline.</a:t>
            </a:r>
          </a:p>
          <a:p>
            <a:pPr lvl="1"/>
            <a:r>
              <a:rPr lang="en-US" sz="1650" dirty="0" smtClean="0"/>
              <a:t>TPC R&amp;D including hybrid gain studies and TPC-HBD prototype.</a:t>
            </a:r>
          </a:p>
          <a:p>
            <a:pPr lvl="1"/>
            <a:r>
              <a:rPr lang="en-US" sz="1650" dirty="0" smtClean="0"/>
              <a:t>RICH R&amp;D including large scale mirrors &amp; charge sharing technology.</a:t>
            </a: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3</a:t>
            </a:fld>
            <a:endParaRPr lang="en-US">
              <a:solidFill>
                <a:prstClr val="black">
                  <a:tint val="75000"/>
                </a:prstClr>
              </a:solidFill>
            </a:endParaRPr>
          </a:p>
        </p:txBody>
      </p:sp>
    </p:spTree>
    <p:extLst>
      <p:ext uri="{BB962C8B-B14F-4D97-AF65-F5344CB8AC3E}">
        <p14:creationId xmlns:p14="http://schemas.microsoft.com/office/powerpoint/2010/main" val="23119292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886700" cy="625474"/>
          </a:xfrm>
        </p:spPr>
        <p:txBody>
          <a:bodyPr/>
          <a:lstStyle/>
          <a:p>
            <a:r>
              <a:rPr lang="en-US" dirty="0" smtClean="0"/>
              <a:t>Budget Summary (coming year only)</a:t>
            </a:r>
            <a:endParaRPr lang="en-US" dirty="0"/>
          </a:p>
        </p:txBody>
      </p:sp>
      <p:sp>
        <p:nvSpPr>
          <p:cNvPr id="3" name="Content Placeholder 2"/>
          <p:cNvSpPr>
            <a:spLocks noGrp="1"/>
          </p:cNvSpPr>
          <p:nvPr>
            <p:ph idx="1"/>
          </p:nvPr>
        </p:nvSpPr>
        <p:spPr>
          <a:xfrm>
            <a:off x="457200" y="5791200"/>
            <a:ext cx="7886700" cy="1066800"/>
          </a:xfrm>
        </p:spPr>
        <p:txBody>
          <a:bodyPr>
            <a:normAutofit fontScale="92500" lnSpcReduction="10000"/>
          </a:bodyPr>
          <a:lstStyle/>
          <a:p>
            <a:r>
              <a:rPr lang="en-US" dirty="0" smtClean="0"/>
              <a:t>Plans include ambitious 4-year development.</a:t>
            </a:r>
          </a:p>
          <a:p>
            <a:r>
              <a:rPr lang="en-US" dirty="0" smtClean="0"/>
              <a:t>Tables apply </a:t>
            </a:r>
            <a:r>
              <a:rPr lang="en-US" dirty="0"/>
              <a:t>o</a:t>
            </a:r>
            <a:r>
              <a:rPr lang="en-US" dirty="0" smtClean="0"/>
              <a:t>nly to the immediate funding period.</a:t>
            </a:r>
          </a:p>
          <a:p>
            <a:r>
              <a:rPr lang="en-US" dirty="0" smtClean="0"/>
              <a:t>Tables here INCLUDE funds to Temple for common effort.</a:t>
            </a:r>
            <a:endParaRPr lang="en-US" dirty="0"/>
          </a:p>
        </p:txBody>
      </p:sp>
      <p:pic>
        <p:nvPicPr>
          <p:cNvPr id="4" name="Picture 3"/>
          <p:cNvPicPr>
            <a:picLocks noChangeAspect="1"/>
          </p:cNvPicPr>
          <p:nvPr/>
        </p:nvPicPr>
        <p:blipFill>
          <a:blip r:embed="rId2"/>
          <a:stretch>
            <a:fillRect/>
          </a:stretch>
        </p:blipFill>
        <p:spPr>
          <a:xfrm>
            <a:off x="152400" y="1219200"/>
            <a:ext cx="6553200" cy="2060685"/>
          </a:xfrm>
          <a:prstGeom prst="rect">
            <a:avLst/>
          </a:prstGeom>
          <a:ln>
            <a:solidFill>
              <a:srgbClr val="7030A0"/>
            </a:solidFill>
          </a:ln>
        </p:spPr>
      </p:pic>
      <p:sp>
        <p:nvSpPr>
          <p:cNvPr id="5" name="TextBox 4"/>
          <p:cNvSpPr txBox="1"/>
          <p:nvPr/>
        </p:nvSpPr>
        <p:spPr>
          <a:xfrm>
            <a:off x="152400" y="914400"/>
            <a:ext cx="518091" cy="369332"/>
          </a:xfrm>
          <a:prstGeom prst="rect">
            <a:avLst/>
          </a:prstGeom>
          <a:noFill/>
        </p:spPr>
        <p:txBody>
          <a:bodyPr wrap="none" rtlCol="0">
            <a:spAutoFit/>
          </a:bodyPr>
          <a:lstStyle/>
          <a:p>
            <a:r>
              <a:rPr lang="en-US" dirty="0" smtClean="0"/>
              <a:t>Full</a:t>
            </a:r>
            <a:endParaRPr lang="en-US" dirty="0"/>
          </a:p>
        </p:txBody>
      </p:sp>
      <p:pic>
        <p:nvPicPr>
          <p:cNvPr id="6" name="Picture 5"/>
          <p:cNvPicPr>
            <a:picLocks noChangeAspect="1"/>
          </p:cNvPicPr>
          <p:nvPr/>
        </p:nvPicPr>
        <p:blipFill>
          <a:blip r:embed="rId3"/>
          <a:stretch>
            <a:fillRect/>
          </a:stretch>
        </p:blipFill>
        <p:spPr>
          <a:xfrm>
            <a:off x="152400" y="3733800"/>
            <a:ext cx="6520631" cy="2057400"/>
          </a:xfrm>
          <a:prstGeom prst="rect">
            <a:avLst/>
          </a:prstGeom>
        </p:spPr>
      </p:pic>
      <p:sp>
        <p:nvSpPr>
          <p:cNvPr id="7" name="TextBox 6"/>
          <p:cNvSpPr txBox="1"/>
          <p:nvPr/>
        </p:nvSpPr>
        <p:spPr>
          <a:xfrm>
            <a:off x="76200" y="3429000"/>
            <a:ext cx="957313" cy="369332"/>
          </a:xfrm>
          <a:prstGeom prst="rect">
            <a:avLst/>
          </a:prstGeom>
          <a:noFill/>
        </p:spPr>
        <p:txBody>
          <a:bodyPr wrap="none" rtlCol="0">
            <a:spAutoFit/>
          </a:bodyPr>
          <a:lstStyle/>
          <a:p>
            <a:r>
              <a:rPr lang="en-US" dirty="0" smtClean="0"/>
              <a:t>Minimal</a:t>
            </a:r>
            <a:endParaRPr lang="en-US" dirty="0"/>
          </a:p>
        </p:txBody>
      </p:sp>
      <p:sp>
        <p:nvSpPr>
          <p:cNvPr id="8" name="TextBox 7"/>
          <p:cNvSpPr txBox="1"/>
          <p:nvPr/>
        </p:nvSpPr>
        <p:spPr>
          <a:xfrm>
            <a:off x="6781800" y="1371600"/>
            <a:ext cx="1998752" cy="2308324"/>
          </a:xfrm>
          <a:prstGeom prst="rect">
            <a:avLst/>
          </a:prstGeom>
          <a:noFill/>
        </p:spPr>
        <p:txBody>
          <a:bodyPr wrap="none" rtlCol="0">
            <a:spAutoFit/>
          </a:bodyPr>
          <a:lstStyle/>
          <a:p>
            <a:r>
              <a:rPr lang="en-US" dirty="0" smtClean="0">
                <a:solidFill>
                  <a:srgbClr val="FF0000"/>
                </a:solidFill>
              </a:rPr>
              <a:t>Top Priority:</a:t>
            </a:r>
          </a:p>
          <a:p>
            <a:pPr marL="285750" indent="-285750">
              <a:buFont typeface="Arial" panose="020B0604020202020204" pitchFamily="34" charset="0"/>
              <a:buChar char="•"/>
            </a:pPr>
            <a:r>
              <a:rPr lang="en-US" dirty="0" smtClean="0">
                <a:solidFill>
                  <a:srgbClr val="FF0000"/>
                </a:solidFill>
              </a:rPr>
              <a:t>Postdoc @ FIT</a:t>
            </a:r>
          </a:p>
          <a:p>
            <a:r>
              <a:rPr lang="en-US" dirty="0" smtClean="0">
                <a:solidFill>
                  <a:srgbClr val="FFC000"/>
                </a:solidFill>
              </a:rPr>
              <a:t>Second Priority:</a:t>
            </a:r>
          </a:p>
          <a:p>
            <a:pPr marL="285750" indent="-285750">
              <a:buFont typeface="Arial" panose="020B0604020202020204" pitchFamily="34" charset="0"/>
              <a:buChar char="•"/>
            </a:pPr>
            <a:r>
              <a:rPr lang="en-US" dirty="0" smtClean="0">
                <a:solidFill>
                  <a:srgbClr val="FFC000"/>
                </a:solidFill>
              </a:rPr>
              <a:t>Joint effort</a:t>
            </a:r>
          </a:p>
          <a:p>
            <a:r>
              <a:rPr lang="en-US" dirty="0" smtClean="0">
                <a:solidFill>
                  <a:srgbClr val="00B050"/>
                </a:solidFill>
              </a:rPr>
              <a:t>Third Priority</a:t>
            </a:r>
          </a:p>
          <a:p>
            <a:pPr marL="285750" indent="-285750">
              <a:buFont typeface="Arial" panose="020B0604020202020204" pitchFamily="34" charset="0"/>
              <a:buChar char="•"/>
            </a:pPr>
            <a:r>
              <a:rPr lang="en-US" dirty="0" smtClean="0">
                <a:solidFill>
                  <a:srgbClr val="00B050"/>
                </a:solidFill>
              </a:rPr>
              <a:t>Continuing TPC</a:t>
            </a:r>
          </a:p>
          <a:p>
            <a:r>
              <a:rPr lang="en-US" dirty="0" smtClean="0">
                <a:solidFill>
                  <a:srgbClr val="7030A0"/>
                </a:solidFill>
              </a:rPr>
              <a:t>Fourth Priority</a:t>
            </a:r>
          </a:p>
          <a:p>
            <a:pPr marL="285750" indent="-285750">
              <a:buFont typeface="Arial" panose="020B0604020202020204" pitchFamily="34" charset="0"/>
              <a:buChar char="•"/>
            </a:pPr>
            <a:r>
              <a:rPr lang="en-US" dirty="0" smtClean="0">
                <a:solidFill>
                  <a:srgbClr val="7030A0"/>
                </a:solidFill>
              </a:rPr>
              <a:t>Continuing RICH</a:t>
            </a:r>
            <a:endParaRPr lang="en-US" dirty="0">
              <a:solidFill>
                <a:srgbClr val="7030A0"/>
              </a:solidFill>
            </a:endParaRPr>
          </a:p>
        </p:txBody>
      </p:sp>
      <p:sp>
        <p:nvSpPr>
          <p:cNvPr id="9" name="Rectangle 8"/>
          <p:cNvSpPr/>
          <p:nvPr/>
        </p:nvSpPr>
        <p:spPr>
          <a:xfrm>
            <a:off x="5410200" y="1752600"/>
            <a:ext cx="1219200"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410200" y="2270760"/>
            <a:ext cx="1219200" cy="22860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11" name="Rectangle 10"/>
          <p:cNvSpPr/>
          <p:nvPr/>
        </p:nvSpPr>
        <p:spPr>
          <a:xfrm>
            <a:off x="5410200" y="2518410"/>
            <a:ext cx="1219200" cy="22860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440680" y="1786890"/>
            <a:ext cx="1169670" cy="16764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406390" y="1508760"/>
            <a:ext cx="1219200" cy="22860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410200" y="2015490"/>
            <a:ext cx="1219200" cy="228600"/>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10162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5248724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304800"/>
            <a:ext cx="8229600" cy="533399"/>
          </a:xfrm>
        </p:spPr>
        <p:txBody>
          <a:bodyPr>
            <a:noAutofit/>
          </a:bodyPr>
          <a:lstStyle/>
          <a:p>
            <a:r>
              <a:rPr lang="en-US" sz="3200" b="1" dirty="0" smtClean="0"/>
              <a:t>BNL Progress </a:t>
            </a:r>
            <a:r>
              <a:rPr lang="en-US" sz="3200" b="1" dirty="0" smtClean="0"/>
              <a:t>since last meeting</a:t>
            </a:r>
            <a:endParaRPr lang="en-US" sz="3200" b="1" dirty="0"/>
          </a:p>
        </p:txBody>
      </p:sp>
      <p:sp>
        <p:nvSpPr>
          <p:cNvPr id="3" name="Footer Placeholder 2"/>
          <p:cNvSpPr>
            <a:spLocks noGrp="1"/>
          </p:cNvSpPr>
          <p:nvPr>
            <p:ph type="ftr" sz="quarter" idx="11"/>
          </p:nvPr>
        </p:nvSpPr>
        <p:spPr/>
        <p:txBody>
          <a:bodyPr/>
          <a:lstStyle/>
          <a:p>
            <a:r>
              <a:rPr lang="en-US" smtClean="0"/>
              <a:t>C.Woody, EIC R&amp;D Committee Meeting, 7/9/15</a:t>
            </a:r>
            <a:endParaRPr lang="en-US" dirty="0"/>
          </a:p>
        </p:txBody>
      </p:sp>
      <p:sp>
        <p:nvSpPr>
          <p:cNvPr id="5" name="Text Box 3"/>
          <p:cNvSpPr txBox="1">
            <a:spLocks noChangeArrowheads="1"/>
          </p:cNvSpPr>
          <p:nvPr/>
        </p:nvSpPr>
        <p:spPr bwMode="auto">
          <a:xfrm>
            <a:off x="514350" y="1295400"/>
            <a:ext cx="8229600"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hlink"/>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Narrow" pitchFamily="34" charset="0"/>
              </a:defRPr>
            </a:lvl1pPr>
            <a:lvl2pPr marL="742950" indent="-285750">
              <a:defRPr>
                <a:solidFill>
                  <a:schemeClr val="tx1"/>
                </a:solidFill>
                <a:latin typeface="Arial Narrow" pitchFamily="34" charset="0"/>
              </a:defRPr>
            </a:lvl2pPr>
            <a:lvl3pPr marL="1143000" indent="-228600">
              <a:defRPr>
                <a:solidFill>
                  <a:schemeClr val="tx1"/>
                </a:solidFill>
                <a:latin typeface="Arial Narrow" pitchFamily="34" charset="0"/>
              </a:defRPr>
            </a:lvl3pPr>
            <a:lvl4pPr marL="1600200" indent="-228600">
              <a:defRPr>
                <a:solidFill>
                  <a:schemeClr val="tx1"/>
                </a:solidFill>
                <a:latin typeface="Arial Narrow" pitchFamily="34" charset="0"/>
              </a:defRPr>
            </a:lvl4pPr>
            <a:lvl5pPr marL="2057400" indent="-228600">
              <a:defRPr>
                <a:solidFill>
                  <a:schemeClr val="tx1"/>
                </a:solidFill>
                <a:latin typeface="Arial Narrow" pitchFamily="34" charset="0"/>
              </a:defRPr>
            </a:lvl5pPr>
            <a:lvl6pPr marL="2514600" indent="-228600" algn="ctr" eaLnBrk="0" fontAlgn="base" hangingPunct="0">
              <a:spcBef>
                <a:spcPct val="0"/>
              </a:spcBef>
              <a:spcAft>
                <a:spcPct val="0"/>
              </a:spcAft>
              <a:defRPr>
                <a:solidFill>
                  <a:schemeClr val="tx1"/>
                </a:solidFill>
                <a:latin typeface="Arial Narrow" pitchFamily="34" charset="0"/>
              </a:defRPr>
            </a:lvl6pPr>
            <a:lvl7pPr marL="2971800" indent="-228600" algn="ctr" eaLnBrk="0" fontAlgn="base" hangingPunct="0">
              <a:spcBef>
                <a:spcPct val="0"/>
              </a:spcBef>
              <a:spcAft>
                <a:spcPct val="0"/>
              </a:spcAft>
              <a:defRPr>
                <a:solidFill>
                  <a:schemeClr val="tx1"/>
                </a:solidFill>
                <a:latin typeface="Arial Narrow" pitchFamily="34" charset="0"/>
              </a:defRPr>
            </a:lvl7pPr>
            <a:lvl8pPr marL="3429000" indent="-228600" algn="ctr" eaLnBrk="0" fontAlgn="base" hangingPunct="0">
              <a:spcBef>
                <a:spcPct val="0"/>
              </a:spcBef>
              <a:spcAft>
                <a:spcPct val="0"/>
              </a:spcAft>
              <a:defRPr>
                <a:solidFill>
                  <a:schemeClr val="tx1"/>
                </a:solidFill>
                <a:latin typeface="Arial Narrow" pitchFamily="34" charset="0"/>
              </a:defRPr>
            </a:lvl8pPr>
            <a:lvl9pPr marL="3886200" indent="-228600" algn="ctr" eaLnBrk="0" fontAlgn="base" hangingPunct="0">
              <a:spcBef>
                <a:spcPct val="0"/>
              </a:spcBef>
              <a:spcAft>
                <a:spcPct val="0"/>
              </a:spcAft>
              <a:defRPr>
                <a:solidFill>
                  <a:schemeClr val="tx1"/>
                </a:solidFill>
                <a:latin typeface="Arial Narrow" pitchFamily="34" charset="0"/>
              </a:defRPr>
            </a:lvl9pPr>
          </a:lstStyle>
          <a:p>
            <a:pPr marL="0" indent="0" algn="l">
              <a:buClr>
                <a:srgbClr val="C00000"/>
              </a:buClr>
              <a:buSzPct val="100000"/>
            </a:pPr>
            <a:r>
              <a:rPr lang="en-US" sz="2400" dirty="0" smtClean="0">
                <a:solidFill>
                  <a:srgbClr val="C00000"/>
                </a:solidFill>
              </a:rPr>
              <a:t>1. What was planned for this period ?</a:t>
            </a:r>
          </a:p>
          <a:p>
            <a:pPr marL="0" indent="0" algn="l">
              <a:buClr>
                <a:srgbClr val="C00000"/>
              </a:buClr>
              <a:buSzPct val="75000"/>
            </a:pPr>
            <a:endParaRPr lang="en-US" sz="400" dirty="0">
              <a:solidFill>
                <a:schemeClr val="accent2"/>
              </a:solidFill>
            </a:endParaRPr>
          </a:p>
          <a:p>
            <a:pPr lvl="1">
              <a:buClr>
                <a:srgbClr val="C00000"/>
              </a:buClr>
              <a:buSzPct val="75000"/>
              <a:buFont typeface="Wingdings" panose="05000000000000000000" pitchFamily="2" charset="2"/>
              <a:buChar char="q"/>
            </a:pPr>
            <a:r>
              <a:rPr lang="en-US" sz="2000" dirty="0" smtClean="0">
                <a:solidFill>
                  <a:schemeClr val="accent2"/>
                </a:solidFill>
              </a:rPr>
              <a:t>Complete the analysis of the test beam data from the </a:t>
            </a:r>
            <a:r>
              <a:rPr lang="en-US" sz="2000" dirty="0" err="1" smtClean="0">
                <a:solidFill>
                  <a:schemeClr val="accent2"/>
                </a:solidFill>
              </a:rPr>
              <a:t>Minidrift</a:t>
            </a:r>
            <a:r>
              <a:rPr lang="en-US" sz="2000" dirty="0" smtClean="0">
                <a:solidFill>
                  <a:schemeClr val="accent2"/>
                </a:solidFill>
              </a:rPr>
              <a:t> Detector</a:t>
            </a:r>
            <a:endParaRPr lang="en-US" sz="2000" dirty="0" smtClean="0">
              <a:solidFill>
                <a:srgbClr val="0070C0"/>
              </a:solidFill>
            </a:endParaRPr>
          </a:p>
          <a:p>
            <a:pPr marL="0" indent="0" algn="l">
              <a:buClr>
                <a:srgbClr val="C00000"/>
              </a:buClr>
              <a:buSzPct val="75000"/>
            </a:pPr>
            <a:endParaRPr lang="en-US" sz="1000" dirty="0">
              <a:solidFill>
                <a:schemeClr val="accent2"/>
              </a:solidFill>
            </a:endParaRPr>
          </a:p>
          <a:p>
            <a:pPr lvl="1">
              <a:buClr>
                <a:srgbClr val="C00000"/>
              </a:buClr>
              <a:buSzPct val="75000"/>
              <a:buFont typeface="Wingdings" panose="05000000000000000000" pitchFamily="2" charset="2"/>
              <a:buChar char="q"/>
            </a:pPr>
            <a:r>
              <a:rPr lang="en-US" sz="2000" dirty="0" smtClean="0">
                <a:solidFill>
                  <a:schemeClr val="accent2"/>
                </a:solidFill>
              </a:rPr>
              <a:t>Finish construction of the TPC/Cherenkov prototype detector </a:t>
            </a:r>
            <a:endParaRPr lang="en-US" sz="2000" dirty="0">
              <a:solidFill>
                <a:schemeClr val="accent2"/>
              </a:solidFill>
            </a:endParaRPr>
          </a:p>
          <a:p>
            <a:pPr algn="l">
              <a:buClr>
                <a:srgbClr val="C00000"/>
              </a:buClr>
              <a:buSzPct val="75000"/>
              <a:buFont typeface="Wingdings" panose="05000000000000000000" pitchFamily="2" charset="2"/>
              <a:buChar char="q"/>
            </a:pPr>
            <a:endParaRPr lang="en-US" sz="400" dirty="0" smtClean="0">
              <a:solidFill>
                <a:schemeClr val="accent2"/>
              </a:solidFill>
            </a:endParaRPr>
          </a:p>
          <a:p>
            <a:pPr marL="0" indent="0" algn="l">
              <a:buClr>
                <a:srgbClr val="C00000"/>
              </a:buClr>
              <a:buSzPct val="75000"/>
            </a:pPr>
            <a:endParaRPr lang="en-US" sz="2000" dirty="0" smtClean="0">
              <a:solidFill>
                <a:schemeClr val="accent2"/>
              </a:solidFill>
            </a:endParaRPr>
          </a:p>
          <a:p>
            <a:pPr marL="0" indent="0" algn="l">
              <a:buClr>
                <a:srgbClr val="C00000"/>
              </a:buClr>
              <a:buSzPct val="100000"/>
            </a:pPr>
            <a:r>
              <a:rPr lang="en-US" sz="2400" dirty="0" smtClean="0">
                <a:solidFill>
                  <a:srgbClr val="C00000"/>
                </a:solidFill>
              </a:rPr>
              <a:t> 2. What was accomplished ?</a:t>
            </a:r>
          </a:p>
          <a:p>
            <a:pPr marL="0" indent="0" algn="l">
              <a:buClr>
                <a:srgbClr val="C00000"/>
              </a:buClr>
              <a:buSzPct val="100000"/>
            </a:pPr>
            <a:endParaRPr lang="en-US" sz="1000" dirty="0" smtClean="0">
              <a:solidFill>
                <a:schemeClr val="accent2"/>
              </a:solidFill>
            </a:endParaRPr>
          </a:p>
          <a:p>
            <a:pPr lvl="1">
              <a:buClr>
                <a:srgbClr val="C00000"/>
              </a:buClr>
              <a:buSzPct val="75000"/>
              <a:buFont typeface="Wingdings" panose="05000000000000000000" pitchFamily="2" charset="2"/>
              <a:buChar char="q"/>
            </a:pPr>
            <a:r>
              <a:rPr lang="en-US" sz="2000" dirty="0" smtClean="0">
                <a:solidFill>
                  <a:schemeClr val="accent2"/>
                </a:solidFill>
              </a:rPr>
              <a:t>The analysis of the test beam data is essentially complete. The final results have been written up in a paper that is about to be submitted to the IEEE Transactions on Nuclear Science. The draft is in the final stages of preparing the figures and will be submitted with the next few weeks.</a:t>
            </a:r>
          </a:p>
          <a:p>
            <a:pPr lvl="1">
              <a:buClr>
                <a:srgbClr val="C00000"/>
              </a:buClr>
              <a:buSzPct val="75000"/>
              <a:buFont typeface="Wingdings" panose="05000000000000000000" pitchFamily="2" charset="2"/>
              <a:buChar char="q"/>
            </a:pPr>
            <a:endParaRPr lang="en-US" sz="1000" dirty="0" smtClean="0">
              <a:solidFill>
                <a:schemeClr val="accent2"/>
              </a:solidFill>
            </a:endParaRPr>
          </a:p>
          <a:p>
            <a:pPr marL="914400" lvl="2" indent="0">
              <a:buClr>
                <a:srgbClr val="C00000"/>
              </a:buClr>
              <a:buSzPct val="100000"/>
            </a:pPr>
            <a:endParaRPr lang="en-US" sz="400" dirty="0" smtClean="0">
              <a:solidFill>
                <a:schemeClr val="accent2"/>
              </a:solidFill>
            </a:endParaRPr>
          </a:p>
          <a:p>
            <a:pPr lvl="1">
              <a:buClr>
                <a:srgbClr val="C00000"/>
              </a:buClr>
              <a:buSzPct val="75000"/>
              <a:buFont typeface="Wingdings" panose="05000000000000000000" pitchFamily="2" charset="2"/>
              <a:buChar char="q"/>
            </a:pPr>
            <a:r>
              <a:rPr lang="en-US" sz="2000" dirty="0" smtClean="0">
                <a:solidFill>
                  <a:schemeClr val="accent2"/>
                </a:solidFill>
              </a:rPr>
              <a:t>The construction of the TPC/Cherenkov prototype is now complete with the exception of the installation of the photosensitive </a:t>
            </a:r>
            <a:r>
              <a:rPr lang="en-US" sz="2000" dirty="0" err="1" smtClean="0">
                <a:solidFill>
                  <a:schemeClr val="accent2"/>
                </a:solidFill>
              </a:rPr>
              <a:t>CsI</a:t>
            </a:r>
            <a:r>
              <a:rPr lang="en-US" sz="2000" dirty="0" smtClean="0">
                <a:solidFill>
                  <a:schemeClr val="accent2"/>
                </a:solidFill>
              </a:rPr>
              <a:t> GEM. This will be done after initial testing of the TPC portion of the detector. </a:t>
            </a:r>
            <a:endParaRPr lang="en-US" sz="2400" dirty="0">
              <a:solidFill>
                <a:schemeClr val="accent2"/>
              </a:solidFill>
            </a:endParaRPr>
          </a:p>
        </p:txBody>
      </p:sp>
      <p:sp>
        <p:nvSpPr>
          <p:cNvPr id="4" name="Slide Number Placeholder 3"/>
          <p:cNvSpPr>
            <a:spLocks noGrp="1"/>
          </p:cNvSpPr>
          <p:nvPr>
            <p:ph type="sldNum" sz="quarter" idx="12"/>
          </p:nvPr>
        </p:nvSpPr>
        <p:spPr/>
        <p:txBody>
          <a:bodyPr/>
          <a:lstStyle/>
          <a:p>
            <a:fld id="{59EA4CFA-C3DC-4ADB-8A77-9C015038EFD0}" type="slidenum">
              <a:rPr lang="en-US" smtClean="0"/>
              <a:pPr/>
              <a:t>32</a:t>
            </a:fld>
            <a:endParaRPr lang="en-US" dirty="0"/>
          </a:p>
        </p:txBody>
      </p:sp>
      <p:pic>
        <p:nvPicPr>
          <p:cNvPr id="6" name="Picture 5"/>
          <p:cNvPicPr>
            <a:picLocks noChangeAspect="1"/>
          </p:cNvPicPr>
          <p:nvPr/>
        </p:nvPicPr>
        <p:blipFill>
          <a:blip r:embed="rId2"/>
          <a:stretch>
            <a:fillRect/>
          </a:stretch>
        </p:blipFill>
        <p:spPr>
          <a:xfrm>
            <a:off x="76200" y="6177437"/>
            <a:ext cx="1752600" cy="642463"/>
          </a:xfrm>
          <a:prstGeom prst="rect">
            <a:avLst/>
          </a:prstGeom>
        </p:spPr>
      </p:pic>
    </p:spTree>
    <p:extLst>
      <p:ext uri="{BB962C8B-B14F-4D97-AF65-F5344CB8AC3E}">
        <p14:creationId xmlns:p14="http://schemas.microsoft.com/office/powerpoint/2010/main" val="14703374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805543"/>
          </a:xfrm>
        </p:spPr>
        <p:txBody>
          <a:bodyPr>
            <a:normAutofit/>
          </a:bodyPr>
          <a:lstStyle/>
          <a:p>
            <a:r>
              <a:rPr lang="en-US" sz="3200" b="1" dirty="0" smtClean="0"/>
              <a:t>3 Sided Field Cage + 1 Sided Foil</a:t>
            </a:r>
            <a:endParaRPr lang="en-US" sz="3200" b="1"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1524000"/>
            <a:ext cx="4343400" cy="325755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57344" y="1524000"/>
            <a:ext cx="4334256" cy="3250692"/>
          </a:xfrm>
          <a:prstGeom prst="rect">
            <a:avLst/>
          </a:prstGeom>
        </p:spPr>
      </p:pic>
      <p:sp>
        <p:nvSpPr>
          <p:cNvPr id="7" name="TextBox 6"/>
          <p:cNvSpPr txBox="1"/>
          <p:nvPr/>
        </p:nvSpPr>
        <p:spPr>
          <a:xfrm>
            <a:off x="807630" y="5221069"/>
            <a:ext cx="7730001" cy="830997"/>
          </a:xfrm>
          <a:prstGeom prst="rect">
            <a:avLst/>
          </a:prstGeom>
          <a:noFill/>
        </p:spPr>
        <p:txBody>
          <a:bodyPr wrap="none" rtlCol="0">
            <a:spAutoFit/>
          </a:bodyPr>
          <a:lstStyle/>
          <a:p>
            <a:pPr algn="ctr"/>
            <a:r>
              <a:rPr lang="en-US" sz="2400" dirty="0" err="1" smtClean="0">
                <a:solidFill>
                  <a:srgbClr val="C00000"/>
                </a:solidFill>
              </a:rPr>
              <a:t>Kapton</a:t>
            </a:r>
            <a:r>
              <a:rPr lang="en-US" sz="2400" dirty="0" smtClean="0">
                <a:solidFill>
                  <a:srgbClr val="C00000"/>
                </a:solidFill>
              </a:rPr>
              <a:t> foil with 3.9 mm copper strips with 0.1 mm gaps</a:t>
            </a:r>
          </a:p>
          <a:p>
            <a:pPr algn="ctr"/>
            <a:r>
              <a:rPr lang="en-US" sz="2400" dirty="0" smtClean="0">
                <a:solidFill>
                  <a:srgbClr val="C00000"/>
                </a:solidFill>
              </a:rPr>
              <a:t>Tested to full operating voltage of 1 kV/cm</a:t>
            </a:r>
            <a:endParaRPr lang="en-US" sz="2400" dirty="0">
              <a:solidFill>
                <a:srgbClr val="C00000"/>
              </a:solidFill>
            </a:endParaRPr>
          </a:p>
        </p:txBody>
      </p:sp>
      <p:sp>
        <p:nvSpPr>
          <p:cNvPr id="14" name="Footer Placeholder 13"/>
          <p:cNvSpPr>
            <a:spLocks noGrp="1"/>
          </p:cNvSpPr>
          <p:nvPr>
            <p:ph type="ftr" sz="quarter" idx="11"/>
          </p:nvPr>
        </p:nvSpPr>
        <p:spPr/>
        <p:txBody>
          <a:bodyPr/>
          <a:lstStyle/>
          <a:p>
            <a:r>
              <a:rPr lang="en-US" smtClean="0"/>
              <a:t>C.Woody, EIC R&amp;D Committee Meeting, 7/9/15</a:t>
            </a:r>
            <a:endParaRPr lang="en-US" dirty="0"/>
          </a:p>
        </p:txBody>
      </p:sp>
      <p:sp>
        <p:nvSpPr>
          <p:cNvPr id="3" name="Slide Number Placeholder 2"/>
          <p:cNvSpPr>
            <a:spLocks noGrp="1"/>
          </p:cNvSpPr>
          <p:nvPr>
            <p:ph type="sldNum" sz="quarter" idx="12"/>
          </p:nvPr>
        </p:nvSpPr>
        <p:spPr/>
        <p:txBody>
          <a:bodyPr/>
          <a:lstStyle/>
          <a:p>
            <a:fld id="{59EA4CFA-C3DC-4ADB-8A77-9C015038EFD0}" type="slidenum">
              <a:rPr lang="en-US" smtClean="0"/>
              <a:pPr/>
              <a:t>33</a:t>
            </a:fld>
            <a:endParaRPr lang="en-US" dirty="0"/>
          </a:p>
        </p:txBody>
      </p:sp>
      <p:pic>
        <p:nvPicPr>
          <p:cNvPr id="8" name="Picture 7"/>
          <p:cNvPicPr>
            <a:picLocks noChangeAspect="1"/>
          </p:cNvPicPr>
          <p:nvPr/>
        </p:nvPicPr>
        <p:blipFill>
          <a:blip r:embed="rId4"/>
          <a:stretch>
            <a:fillRect/>
          </a:stretch>
        </p:blipFill>
        <p:spPr>
          <a:xfrm>
            <a:off x="76200" y="6289170"/>
            <a:ext cx="1447800" cy="530730"/>
          </a:xfrm>
          <a:prstGeom prst="rect">
            <a:avLst/>
          </a:prstGeom>
        </p:spPr>
      </p:pic>
    </p:spTree>
    <p:extLst>
      <p:ext uri="{BB962C8B-B14F-4D97-AF65-F5344CB8AC3E}">
        <p14:creationId xmlns:p14="http://schemas.microsoft.com/office/powerpoint/2010/main" val="30711872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19200" y="0"/>
            <a:ext cx="7924800" cy="838200"/>
          </a:xfrm>
        </p:spPr>
        <p:txBody>
          <a:bodyPr>
            <a:normAutofit/>
          </a:bodyPr>
          <a:lstStyle/>
          <a:p>
            <a:r>
              <a:rPr lang="en-US" sz="2600" dirty="0" smtClean="0"/>
              <a:t>EIC </a:t>
            </a:r>
            <a:r>
              <a:rPr lang="en-US" sz="2600" dirty="0" smtClean="0"/>
              <a:t>forward tracker prototype – </a:t>
            </a:r>
            <a:r>
              <a:rPr lang="en-US" sz="2600" dirty="0" smtClean="0"/>
              <a:t>Common GEM </a:t>
            </a:r>
            <a:r>
              <a:rPr lang="en-US" sz="2600" dirty="0" smtClean="0"/>
              <a:t>foil design</a:t>
            </a:r>
            <a:endParaRPr lang="en-US" sz="2600"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228600" y="1371600"/>
            <a:ext cx="8305800" cy="5181600"/>
          </a:xfrm>
          <a:prstGeom prst="rect">
            <a:avLst/>
          </a:prstGeom>
          <a:noFill/>
          <a:ln>
            <a:noFill/>
          </a:ln>
        </p:spPr>
      </p:pic>
      <p:sp>
        <p:nvSpPr>
          <p:cNvPr id="2" name="TextBox 1"/>
          <p:cNvSpPr txBox="1"/>
          <p:nvPr/>
        </p:nvSpPr>
        <p:spPr>
          <a:xfrm>
            <a:off x="304800" y="838200"/>
            <a:ext cx="3870996" cy="400110"/>
          </a:xfrm>
          <a:prstGeom prst="rect">
            <a:avLst/>
          </a:prstGeom>
          <a:noFill/>
        </p:spPr>
        <p:txBody>
          <a:bodyPr wrap="none" rtlCol="0">
            <a:spAutoFit/>
          </a:bodyPr>
          <a:lstStyle/>
          <a:p>
            <a:r>
              <a:rPr lang="en-US" sz="2000" dirty="0" smtClean="0">
                <a:solidFill>
                  <a:prstClr val="black"/>
                </a:solidFill>
              </a:rPr>
              <a:t>Overall Technical Design is finished:</a:t>
            </a:r>
            <a:endParaRPr lang="en-US" sz="2000" dirty="0">
              <a:solidFill>
                <a:prstClr val="black"/>
              </a:solidFill>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solidFill>
                  <a:prstClr val="black">
                    <a:tint val="75000"/>
                  </a:prstClr>
                </a:solidFill>
              </a:rPr>
              <a:pPr/>
              <a:t>34</a:t>
            </a:fld>
            <a:endParaRPr lang="en-US">
              <a:solidFill>
                <a:prstClr val="black">
                  <a:tint val="75000"/>
                </a:prstClr>
              </a:solidFill>
            </a:endParaRPr>
          </a:p>
        </p:txBody>
      </p:sp>
      <p:pic>
        <p:nvPicPr>
          <p:cNvPr id="6" name="Picture 5"/>
          <p:cNvPicPr>
            <a:picLocks noChangeAspect="1"/>
          </p:cNvPicPr>
          <p:nvPr/>
        </p:nvPicPr>
        <p:blipFill>
          <a:blip r:embed="rId3"/>
          <a:stretch>
            <a:fillRect/>
          </a:stretch>
        </p:blipFill>
        <p:spPr>
          <a:xfrm>
            <a:off x="76200" y="19051"/>
            <a:ext cx="713751" cy="742950"/>
          </a:xfrm>
          <a:prstGeom prst="rect">
            <a:avLst/>
          </a:prstGeom>
        </p:spPr>
      </p:pic>
    </p:spTree>
    <p:extLst>
      <p:ext uri="{BB962C8B-B14F-4D97-AF65-F5344CB8AC3E}">
        <p14:creationId xmlns:p14="http://schemas.microsoft.com/office/powerpoint/2010/main" val="14181608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381000"/>
            <a:ext cx="8229600" cy="457200"/>
          </a:xfrm>
        </p:spPr>
        <p:txBody>
          <a:bodyPr>
            <a:noAutofit/>
          </a:bodyPr>
          <a:lstStyle/>
          <a:p>
            <a:r>
              <a:rPr lang="en-US" sz="2800" dirty="0" smtClean="0"/>
              <a:t>Field Distortions with Addition of Cherenkov Mesh</a:t>
            </a:r>
            <a:endParaRPr lang="en-US" sz="2800" dirty="0"/>
          </a:p>
        </p:txBody>
      </p:sp>
      <p:sp>
        <p:nvSpPr>
          <p:cNvPr id="11" name="Footer Placeholder 10"/>
          <p:cNvSpPr>
            <a:spLocks noGrp="1"/>
          </p:cNvSpPr>
          <p:nvPr>
            <p:ph type="ftr" sz="quarter" idx="11"/>
          </p:nvPr>
        </p:nvSpPr>
        <p:spPr/>
        <p:txBody>
          <a:bodyPr/>
          <a:lstStyle/>
          <a:p>
            <a:r>
              <a:rPr lang="en-US" smtClean="0"/>
              <a:t>C.Woody, EIC R&amp;D Committee Meeting, 7/9/15</a:t>
            </a:r>
            <a:endParaRPr lang="en-US" dirty="0"/>
          </a:p>
        </p:txBody>
      </p:sp>
      <p:sp>
        <p:nvSpPr>
          <p:cNvPr id="6" name="TextBox 5"/>
          <p:cNvSpPr txBox="1"/>
          <p:nvPr/>
        </p:nvSpPr>
        <p:spPr>
          <a:xfrm>
            <a:off x="7323883" y="6347691"/>
            <a:ext cx="1039067" cy="338554"/>
          </a:xfrm>
          <a:prstGeom prst="rect">
            <a:avLst/>
          </a:prstGeom>
          <a:noFill/>
        </p:spPr>
        <p:txBody>
          <a:bodyPr wrap="none" rtlCol="0">
            <a:spAutoFit/>
          </a:bodyPr>
          <a:lstStyle/>
          <a:p>
            <a:r>
              <a:rPr lang="en-US" sz="1600" dirty="0" err="1" smtClean="0">
                <a:solidFill>
                  <a:srgbClr val="7030A0"/>
                </a:solidFill>
              </a:rPr>
              <a:t>M.Phipps</a:t>
            </a:r>
            <a:endParaRPr lang="en-US" sz="1600" dirty="0">
              <a:solidFill>
                <a:srgbClr val="7030A0"/>
              </a:solidFill>
            </a:endParaRPr>
          </a:p>
        </p:txBody>
      </p:sp>
      <p:sp>
        <p:nvSpPr>
          <p:cNvPr id="3" name="Slide Number Placeholder 2"/>
          <p:cNvSpPr>
            <a:spLocks noGrp="1"/>
          </p:cNvSpPr>
          <p:nvPr>
            <p:ph type="sldNum" sz="quarter" idx="12"/>
          </p:nvPr>
        </p:nvSpPr>
        <p:spPr/>
        <p:txBody>
          <a:bodyPr/>
          <a:lstStyle/>
          <a:p>
            <a:fld id="{59EA4CFA-C3DC-4ADB-8A77-9C015038EFD0}" type="slidenum">
              <a:rPr lang="en-US" smtClean="0"/>
              <a:pPr/>
              <a:t>35</a:t>
            </a:fld>
            <a:endParaRPr lang="en-US" dirty="0"/>
          </a:p>
        </p:txBody>
      </p:sp>
      <p:pic>
        <p:nvPicPr>
          <p:cNvPr id="7"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50944" t="50021"/>
          <a:stretch/>
        </p:blipFill>
        <p:spPr>
          <a:xfrm>
            <a:off x="685800" y="868120"/>
            <a:ext cx="3657600" cy="2408480"/>
          </a:xfrm>
          <a:prstGeom prst="rect">
            <a:avLst/>
          </a:prstGeom>
        </p:spPr>
      </p:pic>
      <p:pic>
        <p:nvPicPr>
          <p:cNvPr id="8" name="Content Placeholder 4"/>
          <p:cNvPicPr>
            <a:picLocks noChangeAspect="1"/>
          </p:cNvPicPr>
          <p:nvPr/>
        </p:nvPicPr>
        <p:blipFill rotWithShape="1">
          <a:blip r:embed="rId3" cstate="print">
            <a:extLst>
              <a:ext uri="{28A0092B-C50C-407E-A947-70E740481C1C}">
                <a14:useLocalDpi xmlns:a14="http://schemas.microsoft.com/office/drawing/2010/main" val="0"/>
              </a:ext>
            </a:extLst>
          </a:blip>
          <a:srcRect l="51213" t="49309"/>
          <a:stretch/>
        </p:blipFill>
        <p:spPr>
          <a:xfrm>
            <a:off x="4953000" y="878723"/>
            <a:ext cx="3657600" cy="2456226"/>
          </a:xfrm>
          <a:prstGeom prst="rect">
            <a:avLst/>
          </a:prstGeom>
        </p:spPr>
      </p:pic>
      <p:pic>
        <p:nvPicPr>
          <p:cNvPr id="9" name="Content Placeholder 3"/>
          <p:cNvPicPr>
            <a:picLocks noChangeAspect="1"/>
          </p:cNvPicPr>
          <p:nvPr/>
        </p:nvPicPr>
        <p:blipFill rotWithShape="1">
          <a:blip r:embed="rId4" cstate="print">
            <a:extLst>
              <a:ext uri="{28A0092B-C50C-407E-A947-70E740481C1C}">
                <a14:useLocalDpi xmlns:a14="http://schemas.microsoft.com/office/drawing/2010/main" val="0"/>
              </a:ext>
            </a:extLst>
          </a:blip>
          <a:srcRect l="51479" t="49704"/>
          <a:stretch/>
        </p:blipFill>
        <p:spPr>
          <a:xfrm>
            <a:off x="762000" y="3581400"/>
            <a:ext cx="3657600" cy="2450478"/>
          </a:xfrm>
          <a:prstGeom prst="rect">
            <a:avLst/>
          </a:prstGeom>
        </p:spPr>
      </p:pic>
      <p:pic>
        <p:nvPicPr>
          <p:cNvPr id="10" name="Content Placeholder 6"/>
          <p:cNvPicPr>
            <a:picLocks noChangeAspect="1"/>
          </p:cNvPicPr>
          <p:nvPr/>
        </p:nvPicPr>
        <p:blipFill rotWithShape="1">
          <a:blip r:embed="rId5" cstate="print">
            <a:extLst>
              <a:ext uri="{28A0092B-C50C-407E-A947-70E740481C1C}">
                <a14:useLocalDpi xmlns:a14="http://schemas.microsoft.com/office/drawing/2010/main" val="0"/>
              </a:ext>
            </a:extLst>
          </a:blip>
          <a:srcRect l="51231" t="50286"/>
          <a:stretch/>
        </p:blipFill>
        <p:spPr>
          <a:xfrm>
            <a:off x="4953000" y="3601466"/>
            <a:ext cx="3657600" cy="2409844"/>
          </a:xfrm>
          <a:prstGeom prst="rect">
            <a:avLst/>
          </a:prstGeom>
        </p:spPr>
      </p:pic>
      <p:sp>
        <p:nvSpPr>
          <p:cNvPr id="12" name="TextBox 11"/>
          <p:cNvSpPr txBox="1"/>
          <p:nvPr/>
        </p:nvSpPr>
        <p:spPr>
          <a:xfrm>
            <a:off x="1457325" y="3200400"/>
            <a:ext cx="2114550" cy="338554"/>
          </a:xfrm>
          <a:prstGeom prst="rect">
            <a:avLst/>
          </a:prstGeom>
          <a:noFill/>
        </p:spPr>
        <p:txBody>
          <a:bodyPr wrap="square" rtlCol="0">
            <a:spAutoFit/>
          </a:bodyPr>
          <a:lstStyle/>
          <a:p>
            <a:r>
              <a:rPr lang="en-US" sz="1600" dirty="0" smtClean="0">
                <a:solidFill>
                  <a:srgbClr val="FF0000"/>
                </a:solidFill>
              </a:rPr>
              <a:t>No Cherenkov mesh</a:t>
            </a:r>
            <a:endParaRPr lang="en-US" sz="1600" dirty="0">
              <a:solidFill>
                <a:srgbClr val="FF0000"/>
              </a:solidFill>
            </a:endParaRPr>
          </a:p>
        </p:txBody>
      </p:sp>
      <p:sp>
        <p:nvSpPr>
          <p:cNvPr id="13" name="TextBox 12"/>
          <p:cNvSpPr txBox="1"/>
          <p:nvPr/>
        </p:nvSpPr>
        <p:spPr>
          <a:xfrm>
            <a:off x="5410200" y="3242846"/>
            <a:ext cx="2819400" cy="338554"/>
          </a:xfrm>
          <a:prstGeom prst="rect">
            <a:avLst/>
          </a:prstGeom>
          <a:noFill/>
        </p:spPr>
        <p:txBody>
          <a:bodyPr wrap="square" rtlCol="0">
            <a:spAutoFit/>
          </a:bodyPr>
          <a:lstStyle/>
          <a:p>
            <a:r>
              <a:rPr lang="en-US" sz="1600" dirty="0" smtClean="0">
                <a:solidFill>
                  <a:srgbClr val="FF0000"/>
                </a:solidFill>
              </a:rPr>
              <a:t>Cherenkov mesh at -15 mm</a:t>
            </a:r>
            <a:endParaRPr lang="en-US" sz="1600" dirty="0">
              <a:solidFill>
                <a:srgbClr val="FF0000"/>
              </a:solidFill>
            </a:endParaRPr>
          </a:p>
        </p:txBody>
      </p:sp>
      <p:sp>
        <p:nvSpPr>
          <p:cNvPr id="14" name="TextBox 13"/>
          <p:cNvSpPr txBox="1"/>
          <p:nvPr/>
        </p:nvSpPr>
        <p:spPr>
          <a:xfrm>
            <a:off x="1181100" y="6009137"/>
            <a:ext cx="2819400" cy="338554"/>
          </a:xfrm>
          <a:prstGeom prst="rect">
            <a:avLst/>
          </a:prstGeom>
          <a:noFill/>
        </p:spPr>
        <p:txBody>
          <a:bodyPr wrap="square" rtlCol="0">
            <a:spAutoFit/>
          </a:bodyPr>
          <a:lstStyle/>
          <a:p>
            <a:r>
              <a:rPr lang="en-US" sz="1600" dirty="0" smtClean="0">
                <a:solidFill>
                  <a:srgbClr val="FF0000"/>
                </a:solidFill>
              </a:rPr>
              <a:t>Cherenkov mesh at -25 mm</a:t>
            </a:r>
            <a:endParaRPr lang="en-US" sz="1600" dirty="0">
              <a:solidFill>
                <a:srgbClr val="FF0000"/>
              </a:solidFill>
            </a:endParaRPr>
          </a:p>
        </p:txBody>
      </p:sp>
      <p:sp>
        <p:nvSpPr>
          <p:cNvPr id="15" name="TextBox 14"/>
          <p:cNvSpPr txBox="1"/>
          <p:nvPr/>
        </p:nvSpPr>
        <p:spPr>
          <a:xfrm>
            <a:off x="5486400" y="5986046"/>
            <a:ext cx="2819400" cy="338554"/>
          </a:xfrm>
          <a:prstGeom prst="rect">
            <a:avLst/>
          </a:prstGeom>
          <a:noFill/>
        </p:spPr>
        <p:txBody>
          <a:bodyPr wrap="square" rtlCol="0">
            <a:spAutoFit/>
          </a:bodyPr>
          <a:lstStyle/>
          <a:p>
            <a:r>
              <a:rPr lang="en-US" sz="1600" dirty="0" smtClean="0">
                <a:solidFill>
                  <a:srgbClr val="FF0000"/>
                </a:solidFill>
              </a:rPr>
              <a:t>Cherenkov mesh at -40 mm</a:t>
            </a:r>
            <a:endParaRPr lang="en-US" sz="1600" dirty="0">
              <a:solidFill>
                <a:srgbClr val="FF0000"/>
              </a:solidFill>
            </a:endParaRPr>
          </a:p>
        </p:txBody>
      </p:sp>
      <p:pic>
        <p:nvPicPr>
          <p:cNvPr id="16" name="Picture 15"/>
          <p:cNvPicPr>
            <a:picLocks noChangeAspect="1"/>
          </p:cNvPicPr>
          <p:nvPr/>
        </p:nvPicPr>
        <p:blipFill>
          <a:blip r:embed="rId6"/>
          <a:stretch>
            <a:fillRect/>
          </a:stretch>
        </p:blipFill>
        <p:spPr>
          <a:xfrm>
            <a:off x="76200" y="6289170"/>
            <a:ext cx="1447800" cy="530730"/>
          </a:xfrm>
          <a:prstGeom prst="rect">
            <a:avLst/>
          </a:prstGeom>
        </p:spPr>
      </p:pic>
    </p:spTree>
    <p:extLst>
      <p:ext uri="{BB962C8B-B14F-4D97-AF65-F5344CB8AC3E}">
        <p14:creationId xmlns:p14="http://schemas.microsoft.com/office/powerpoint/2010/main" val="20764421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02" y="152400"/>
            <a:ext cx="8229600" cy="808038"/>
          </a:xfrm>
        </p:spPr>
        <p:txBody>
          <a:bodyPr>
            <a:normAutofit/>
          </a:bodyPr>
          <a:lstStyle/>
          <a:p>
            <a:r>
              <a:rPr lang="en-US" sz="3200" b="1" dirty="0" smtClean="0"/>
              <a:t>Electrostatic Simulation</a:t>
            </a:r>
            <a:endParaRPr lang="en-US" sz="3200" b="1" dirty="0"/>
          </a:p>
        </p:txBody>
      </p:sp>
      <p:grpSp>
        <p:nvGrpSpPr>
          <p:cNvPr id="5" name="Group 4"/>
          <p:cNvGrpSpPr/>
          <p:nvPr/>
        </p:nvGrpSpPr>
        <p:grpSpPr>
          <a:xfrm>
            <a:off x="1646047" y="847967"/>
            <a:ext cx="7343776" cy="5524126"/>
            <a:chOff x="3171824" y="1121300"/>
            <a:chExt cx="7343776" cy="5524126"/>
          </a:xfrm>
        </p:grpSpPr>
        <p:sp>
          <p:nvSpPr>
            <p:cNvPr id="13" name="TextBox 12"/>
            <p:cNvSpPr txBox="1"/>
            <p:nvPr/>
          </p:nvSpPr>
          <p:spPr>
            <a:xfrm>
              <a:off x="5213691" y="1121300"/>
              <a:ext cx="2021305" cy="369332"/>
            </a:xfrm>
            <a:prstGeom prst="rect">
              <a:avLst/>
            </a:prstGeom>
            <a:noFill/>
          </p:spPr>
          <p:txBody>
            <a:bodyPr wrap="square" rtlCol="0">
              <a:spAutoFit/>
            </a:bodyPr>
            <a:lstStyle/>
            <a:p>
              <a:r>
                <a:rPr lang="en-US" dirty="0" smtClean="0"/>
                <a:t>Top Plate</a:t>
              </a:r>
              <a:endParaRPr lang="en-US" dirty="0"/>
            </a:p>
          </p:txBody>
        </p:sp>
        <p:sp>
          <p:nvSpPr>
            <p:cNvPr id="14" name="TextBox 13"/>
            <p:cNvSpPr txBox="1"/>
            <p:nvPr/>
          </p:nvSpPr>
          <p:spPr>
            <a:xfrm>
              <a:off x="5413538" y="6192780"/>
              <a:ext cx="2021305" cy="369332"/>
            </a:xfrm>
            <a:prstGeom prst="rect">
              <a:avLst/>
            </a:prstGeom>
            <a:noFill/>
          </p:spPr>
          <p:txBody>
            <a:bodyPr wrap="square" rtlCol="0">
              <a:spAutoFit/>
            </a:bodyPr>
            <a:lstStyle/>
            <a:p>
              <a:r>
                <a:rPr lang="en-US" dirty="0" smtClean="0"/>
                <a:t>Wire Plane</a:t>
              </a:r>
              <a:endParaRPr lang="en-US" dirty="0"/>
            </a:p>
          </p:txBody>
        </p:sp>
        <p:sp>
          <p:nvSpPr>
            <p:cNvPr id="15" name="TextBox 14"/>
            <p:cNvSpPr txBox="1"/>
            <p:nvPr/>
          </p:nvSpPr>
          <p:spPr>
            <a:xfrm>
              <a:off x="9472725" y="4662483"/>
              <a:ext cx="1042875" cy="923330"/>
            </a:xfrm>
            <a:prstGeom prst="rect">
              <a:avLst/>
            </a:prstGeom>
            <a:noFill/>
          </p:spPr>
          <p:txBody>
            <a:bodyPr wrap="square" rtlCol="0">
              <a:spAutoFit/>
            </a:bodyPr>
            <a:lstStyle/>
            <a:p>
              <a:r>
                <a:rPr lang="en-US" dirty="0" smtClean="0"/>
                <a:t>Mirrored Strip Plane</a:t>
              </a:r>
              <a:endParaRPr lang="en-US" dirty="0"/>
            </a:p>
          </p:txBody>
        </p:sp>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962117" y="748525"/>
              <a:ext cx="4334439" cy="5915025"/>
            </a:xfrm>
            <a:prstGeom prst="rect">
              <a:avLst/>
            </a:prstGeom>
          </p:spPr>
        </p:pic>
        <p:cxnSp>
          <p:nvCxnSpPr>
            <p:cNvPr id="17" name="Straight Arrow Connector 16"/>
            <p:cNvCxnSpPr/>
            <p:nvPr/>
          </p:nvCxnSpPr>
          <p:spPr>
            <a:xfrm>
              <a:off x="5649893" y="1490632"/>
              <a:ext cx="574450" cy="867557"/>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3980650" y="4847149"/>
              <a:ext cx="673652" cy="1428945"/>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5977048" y="5031815"/>
              <a:ext cx="82549" cy="1083292"/>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7553325" y="4472047"/>
              <a:ext cx="1805100" cy="276212"/>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192386" y="6276094"/>
              <a:ext cx="2021305" cy="369332"/>
            </a:xfrm>
            <a:prstGeom prst="rect">
              <a:avLst/>
            </a:prstGeom>
            <a:noFill/>
          </p:spPr>
          <p:txBody>
            <a:bodyPr wrap="square" rtlCol="0">
              <a:spAutoFit/>
            </a:bodyPr>
            <a:lstStyle/>
            <a:p>
              <a:r>
                <a:rPr lang="en-US" dirty="0" smtClean="0"/>
                <a:t>Cherenkov Mesh</a:t>
              </a:r>
              <a:endParaRPr lang="en-US" dirty="0"/>
            </a:p>
          </p:txBody>
        </p:sp>
      </p:grpSp>
      <p:grpSp>
        <p:nvGrpSpPr>
          <p:cNvPr id="22" name="Group 21"/>
          <p:cNvGrpSpPr/>
          <p:nvPr/>
        </p:nvGrpSpPr>
        <p:grpSpPr>
          <a:xfrm>
            <a:off x="406878" y="4267200"/>
            <a:ext cx="1062826" cy="1299710"/>
            <a:chOff x="1474323" y="4457376"/>
            <a:chExt cx="1062826" cy="1299710"/>
          </a:xfrm>
        </p:grpSpPr>
        <p:cxnSp>
          <p:nvCxnSpPr>
            <p:cNvPr id="23" name="Straight Arrow Connector 22"/>
            <p:cNvCxnSpPr/>
            <p:nvPr/>
          </p:nvCxnSpPr>
          <p:spPr>
            <a:xfrm flipH="1" flipV="1">
              <a:off x="1814665" y="4472047"/>
              <a:ext cx="5311" cy="709322"/>
            </a:xfrm>
            <a:prstGeom prst="straightConnector1">
              <a:avLst/>
            </a:prstGeom>
            <a:ln w="349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1819980" y="5181371"/>
              <a:ext cx="493799" cy="266244"/>
            </a:xfrm>
            <a:prstGeom prst="straightConnector1">
              <a:avLst/>
            </a:prstGeom>
            <a:ln w="349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820657" y="4738293"/>
              <a:ext cx="553732" cy="435235"/>
            </a:xfrm>
            <a:prstGeom prst="straightConnector1">
              <a:avLst/>
            </a:prstGeom>
            <a:ln w="349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934483" y="5387754"/>
              <a:ext cx="309367" cy="369332"/>
            </a:xfrm>
            <a:prstGeom prst="rect">
              <a:avLst/>
            </a:prstGeom>
            <a:noFill/>
          </p:spPr>
          <p:txBody>
            <a:bodyPr wrap="square" rtlCol="0">
              <a:spAutoFit/>
            </a:bodyPr>
            <a:lstStyle/>
            <a:p>
              <a:r>
                <a:rPr lang="en-US" dirty="0" smtClean="0"/>
                <a:t>Z</a:t>
              </a:r>
              <a:endParaRPr lang="en-US" dirty="0"/>
            </a:p>
          </p:txBody>
        </p:sp>
        <p:sp>
          <p:nvSpPr>
            <p:cNvPr id="27" name="TextBox 26"/>
            <p:cNvSpPr txBox="1"/>
            <p:nvPr/>
          </p:nvSpPr>
          <p:spPr>
            <a:xfrm>
              <a:off x="2209890" y="4847149"/>
              <a:ext cx="327259" cy="369332"/>
            </a:xfrm>
            <a:prstGeom prst="rect">
              <a:avLst/>
            </a:prstGeom>
            <a:noFill/>
          </p:spPr>
          <p:txBody>
            <a:bodyPr wrap="square" rtlCol="0">
              <a:spAutoFit/>
            </a:bodyPr>
            <a:lstStyle/>
            <a:p>
              <a:r>
                <a:rPr lang="en-US" dirty="0" smtClean="0"/>
                <a:t>X</a:t>
              </a:r>
              <a:endParaRPr lang="en-US" dirty="0"/>
            </a:p>
          </p:txBody>
        </p:sp>
        <p:sp>
          <p:nvSpPr>
            <p:cNvPr id="28" name="TextBox 27"/>
            <p:cNvSpPr txBox="1"/>
            <p:nvPr/>
          </p:nvSpPr>
          <p:spPr>
            <a:xfrm>
              <a:off x="1474323" y="4457376"/>
              <a:ext cx="327259" cy="369332"/>
            </a:xfrm>
            <a:prstGeom prst="rect">
              <a:avLst/>
            </a:prstGeom>
            <a:noFill/>
          </p:spPr>
          <p:txBody>
            <a:bodyPr wrap="square" rtlCol="0">
              <a:spAutoFit/>
            </a:bodyPr>
            <a:lstStyle/>
            <a:p>
              <a:r>
                <a:rPr lang="en-US" dirty="0" smtClean="0"/>
                <a:t>Y</a:t>
              </a:r>
              <a:endParaRPr lang="en-US" dirty="0"/>
            </a:p>
          </p:txBody>
        </p:sp>
      </p:grpSp>
      <p:sp>
        <p:nvSpPr>
          <p:cNvPr id="29" name="TextBox 28"/>
          <p:cNvSpPr txBox="1"/>
          <p:nvPr/>
        </p:nvSpPr>
        <p:spPr>
          <a:xfrm>
            <a:off x="252927" y="755634"/>
            <a:ext cx="1228221" cy="461665"/>
          </a:xfrm>
          <a:prstGeom prst="rect">
            <a:avLst/>
          </a:prstGeom>
          <a:noFill/>
        </p:spPr>
        <p:txBody>
          <a:bodyPr wrap="none" rtlCol="0">
            <a:spAutoFit/>
          </a:bodyPr>
          <a:lstStyle/>
          <a:p>
            <a:r>
              <a:rPr lang="en-US" sz="2400" dirty="0" smtClean="0"/>
              <a:t>ANSYS</a:t>
            </a:r>
            <a:endParaRPr lang="en-US" sz="2400" dirty="0"/>
          </a:p>
        </p:txBody>
      </p:sp>
      <p:sp>
        <p:nvSpPr>
          <p:cNvPr id="30" name="TextBox 29"/>
          <p:cNvSpPr txBox="1"/>
          <p:nvPr/>
        </p:nvSpPr>
        <p:spPr>
          <a:xfrm>
            <a:off x="7795183" y="6080519"/>
            <a:ext cx="1146468" cy="369332"/>
          </a:xfrm>
          <a:prstGeom prst="rect">
            <a:avLst/>
          </a:prstGeom>
          <a:noFill/>
        </p:spPr>
        <p:txBody>
          <a:bodyPr wrap="none" rtlCol="0">
            <a:spAutoFit/>
          </a:bodyPr>
          <a:lstStyle/>
          <a:p>
            <a:r>
              <a:rPr lang="en-US" dirty="0" err="1" smtClean="0">
                <a:solidFill>
                  <a:srgbClr val="7030A0"/>
                </a:solidFill>
              </a:rPr>
              <a:t>M.Phipps</a:t>
            </a:r>
            <a:endParaRPr lang="en-US" dirty="0">
              <a:solidFill>
                <a:srgbClr val="7030A0"/>
              </a:solidFill>
            </a:endParaRPr>
          </a:p>
        </p:txBody>
      </p:sp>
      <p:sp>
        <p:nvSpPr>
          <p:cNvPr id="12" name="Footer Placeholder 11"/>
          <p:cNvSpPr>
            <a:spLocks noGrp="1"/>
          </p:cNvSpPr>
          <p:nvPr>
            <p:ph type="ftr" sz="quarter" idx="11"/>
          </p:nvPr>
        </p:nvSpPr>
        <p:spPr/>
        <p:txBody>
          <a:bodyPr/>
          <a:lstStyle/>
          <a:p>
            <a:r>
              <a:rPr lang="en-US" smtClean="0"/>
              <a:t>C.Woody, EIC R&amp;D Committee Meeting, 7/9/15</a:t>
            </a:r>
            <a:endParaRPr lang="en-US" dirty="0"/>
          </a:p>
        </p:txBody>
      </p:sp>
      <p:sp>
        <p:nvSpPr>
          <p:cNvPr id="3" name="Slide Number Placeholder 2"/>
          <p:cNvSpPr>
            <a:spLocks noGrp="1"/>
          </p:cNvSpPr>
          <p:nvPr>
            <p:ph type="sldNum" sz="quarter" idx="12"/>
          </p:nvPr>
        </p:nvSpPr>
        <p:spPr/>
        <p:txBody>
          <a:bodyPr/>
          <a:lstStyle/>
          <a:p>
            <a:fld id="{59EA4CFA-C3DC-4ADB-8A77-9C015038EFD0}" type="slidenum">
              <a:rPr lang="en-US" smtClean="0"/>
              <a:pPr/>
              <a:t>36</a:t>
            </a:fld>
            <a:endParaRPr lang="en-US" dirty="0"/>
          </a:p>
        </p:txBody>
      </p:sp>
      <p:pic>
        <p:nvPicPr>
          <p:cNvPr id="31" name="Picture 30"/>
          <p:cNvPicPr>
            <a:picLocks noChangeAspect="1"/>
          </p:cNvPicPr>
          <p:nvPr/>
        </p:nvPicPr>
        <p:blipFill>
          <a:blip r:embed="rId3"/>
          <a:stretch>
            <a:fillRect/>
          </a:stretch>
        </p:blipFill>
        <p:spPr>
          <a:xfrm>
            <a:off x="76200" y="6289170"/>
            <a:ext cx="1447800" cy="530730"/>
          </a:xfrm>
          <a:prstGeom prst="rect">
            <a:avLst/>
          </a:prstGeom>
        </p:spPr>
      </p:pic>
    </p:spTree>
    <p:extLst>
      <p:ext uri="{BB962C8B-B14F-4D97-AF65-F5344CB8AC3E}">
        <p14:creationId xmlns:p14="http://schemas.microsoft.com/office/powerpoint/2010/main" val="15476744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293" y="228600"/>
            <a:ext cx="8229600" cy="884238"/>
          </a:xfrm>
        </p:spPr>
        <p:txBody>
          <a:bodyPr>
            <a:normAutofit/>
          </a:bodyPr>
          <a:lstStyle/>
          <a:p>
            <a:r>
              <a:rPr lang="en-US" sz="3200" b="1" dirty="0" smtClean="0">
                <a:latin typeface="Arial Narrow" panose="020B0606020202030204" pitchFamily="34" charset="0"/>
              </a:rPr>
              <a:t>TPC GEM Detector with Chevron readout board</a:t>
            </a:r>
            <a:endParaRPr lang="en-US" sz="3200" b="1" dirty="0">
              <a:latin typeface="Arial Narrow" panose="020B0606020202030204" pitchFamily="34" charset="0"/>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19258" t="40219" r="44582" b="13447"/>
          <a:stretch/>
        </p:blipFill>
        <p:spPr>
          <a:xfrm>
            <a:off x="5181600" y="1397825"/>
            <a:ext cx="3526971" cy="3389415"/>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1407721"/>
            <a:ext cx="4572000" cy="3429000"/>
          </a:xfrm>
          <a:prstGeom prst="rect">
            <a:avLst/>
          </a:prstGeom>
        </p:spPr>
      </p:pic>
      <p:sp>
        <p:nvSpPr>
          <p:cNvPr id="9" name="TextBox 8"/>
          <p:cNvSpPr txBox="1"/>
          <p:nvPr/>
        </p:nvSpPr>
        <p:spPr>
          <a:xfrm>
            <a:off x="990600" y="5105400"/>
            <a:ext cx="3400931" cy="461665"/>
          </a:xfrm>
          <a:prstGeom prst="rect">
            <a:avLst/>
          </a:prstGeom>
          <a:noFill/>
        </p:spPr>
        <p:txBody>
          <a:bodyPr wrap="none" rtlCol="0">
            <a:spAutoFit/>
          </a:bodyPr>
          <a:lstStyle/>
          <a:p>
            <a:pPr algn="ctr"/>
            <a:r>
              <a:rPr lang="en-US" sz="2400" dirty="0" smtClean="0">
                <a:solidFill>
                  <a:srgbClr val="C00000"/>
                </a:solidFill>
              </a:rPr>
              <a:t>10x10 cm</a:t>
            </a:r>
            <a:r>
              <a:rPr lang="en-US" sz="2400" baseline="30000" dirty="0" smtClean="0">
                <a:solidFill>
                  <a:srgbClr val="C00000"/>
                </a:solidFill>
              </a:rPr>
              <a:t>2</a:t>
            </a:r>
            <a:r>
              <a:rPr lang="en-US" sz="2400" dirty="0" smtClean="0">
                <a:solidFill>
                  <a:srgbClr val="C00000"/>
                </a:solidFill>
              </a:rPr>
              <a:t> Triple GEM </a:t>
            </a:r>
            <a:endParaRPr lang="en-US" sz="2400" dirty="0">
              <a:solidFill>
                <a:srgbClr val="C00000"/>
              </a:solidFill>
            </a:endParaRPr>
          </a:p>
        </p:txBody>
      </p:sp>
      <p:sp>
        <p:nvSpPr>
          <p:cNvPr id="10" name="TextBox 9"/>
          <p:cNvSpPr txBox="1"/>
          <p:nvPr/>
        </p:nvSpPr>
        <p:spPr>
          <a:xfrm>
            <a:off x="5115898" y="5105400"/>
            <a:ext cx="3658373" cy="830997"/>
          </a:xfrm>
          <a:prstGeom prst="rect">
            <a:avLst/>
          </a:prstGeom>
          <a:noFill/>
        </p:spPr>
        <p:txBody>
          <a:bodyPr wrap="none" rtlCol="0">
            <a:spAutoFit/>
          </a:bodyPr>
          <a:lstStyle/>
          <a:p>
            <a:pPr algn="ctr"/>
            <a:r>
              <a:rPr lang="en-US" sz="2400" dirty="0" smtClean="0">
                <a:solidFill>
                  <a:srgbClr val="C00000"/>
                </a:solidFill>
              </a:rPr>
              <a:t>2 x10 mm Chevron Strips</a:t>
            </a:r>
          </a:p>
          <a:p>
            <a:pPr algn="ctr"/>
            <a:r>
              <a:rPr lang="en-US" sz="2400" dirty="0" smtClean="0">
                <a:solidFill>
                  <a:srgbClr val="C00000"/>
                </a:solidFill>
              </a:rPr>
              <a:t>0.5 mmm pitch</a:t>
            </a:r>
            <a:endParaRPr lang="en-US" sz="2400" dirty="0">
              <a:solidFill>
                <a:srgbClr val="C00000"/>
              </a:solidFill>
            </a:endParaRPr>
          </a:p>
        </p:txBody>
      </p:sp>
      <p:sp>
        <p:nvSpPr>
          <p:cNvPr id="15" name="Footer Placeholder 14"/>
          <p:cNvSpPr>
            <a:spLocks noGrp="1"/>
          </p:cNvSpPr>
          <p:nvPr>
            <p:ph type="ftr" sz="quarter" idx="11"/>
          </p:nvPr>
        </p:nvSpPr>
        <p:spPr/>
        <p:txBody>
          <a:bodyPr/>
          <a:lstStyle/>
          <a:p>
            <a:r>
              <a:rPr lang="en-US" smtClean="0"/>
              <a:t>C.Woody, EIC R&amp;D Committee Meeting, 7/9/15</a:t>
            </a:r>
            <a:endParaRPr lang="en-US" dirty="0"/>
          </a:p>
        </p:txBody>
      </p:sp>
      <p:sp>
        <p:nvSpPr>
          <p:cNvPr id="3" name="Slide Number Placeholder 2"/>
          <p:cNvSpPr>
            <a:spLocks noGrp="1"/>
          </p:cNvSpPr>
          <p:nvPr>
            <p:ph type="sldNum" sz="quarter" idx="12"/>
          </p:nvPr>
        </p:nvSpPr>
        <p:spPr/>
        <p:txBody>
          <a:bodyPr/>
          <a:lstStyle/>
          <a:p>
            <a:fld id="{59EA4CFA-C3DC-4ADB-8A77-9C015038EFD0}" type="slidenum">
              <a:rPr lang="en-US" smtClean="0"/>
              <a:pPr/>
              <a:t>37</a:t>
            </a:fld>
            <a:endParaRPr lang="en-US" dirty="0"/>
          </a:p>
        </p:txBody>
      </p:sp>
      <p:pic>
        <p:nvPicPr>
          <p:cNvPr id="11" name="Picture 10"/>
          <p:cNvPicPr>
            <a:picLocks noChangeAspect="1"/>
          </p:cNvPicPr>
          <p:nvPr/>
        </p:nvPicPr>
        <p:blipFill>
          <a:blip r:embed="rId4"/>
          <a:stretch>
            <a:fillRect/>
          </a:stretch>
        </p:blipFill>
        <p:spPr>
          <a:xfrm>
            <a:off x="76200" y="6289170"/>
            <a:ext cx="1447800" cy="530730"/>
          </a:xfrm>
          <a:prstGeom prst="rect">
            <a:avLst/>
          </a:prstGeom>
        </p:spPr>
      </p:pic>
    </p:spTree>
    <p:extLst>
      <p:ext uri="{BB962C8B-B14F-4D97-AF65-F5344CB8AC3E}">
        <p14:creationId xmlns:p14="http://schemas.microsoft.com/office/powerpoint/2010/main" val="9981383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1840440"/>
            <a:ext cx="7315200" cy="4255560"/>
          </a:xfrm>
          <a:prstGeom prst="rect">
            <a:avLst/>
          </a:prstGeom>
        </p:spPr>
      </p:pic>
      <p:sp>
        <p:nvSpPr>
          <p:cNvPr id="2" name="Title 1"/>
          <p:cNvSpPr>
            <a:spLocks noGrp="1"/>
          </p:cNvSpPr>
          <p:nvPr>
            <p:ph type="title"/>
          </p:nvPr>
        </p:nvSpPr>
        <p:spPr>
          <a:xfrm>
            <a:off x="381000" y="76200"/>
            <a:ext cx="8229600" cy="808038"/>
          </a:xfrm>
        </p:spPr>
        <p:txBody>
          <a:bodyPr>
            <a:normAutofit/>
          </a:bodyPr>
          <a:lstStyle/>
          <a:p>
            <a:r>
              <a:rPr lang="en-US" sz="3200" b="1" dirty="0" smtClean="0">
                <a:cs typeface="Arial" panose="020B0604020202020204" pitchFamily="34" charset="0"/>
              </a:rPr>
              <a:t>TPC/Cherenkov Detector</a:t>
            </a:r>
            <a:endParaRPr lang="en-US" sz="3200" b="1" dirty="0">
              <a:cs typeface="Arial" panose="020B0604020202020204" pitchFamily="34" charset="0"/>
            </a:endParaRPr>
          </a:p>
        </p:txBody>
      </p:sp>
      <p:sp>
        <p:nvSpPr>
          <p:cNvPr id="19" name="Footer Placeholder 18"/>
          <p:cNvSpPr>
            <a:spLocks noGrp="1"/>
          </p:cNvSpPr>
          <p:nvPr>
            <p:ph type="ftr" sz="quarter" idx="11"/>
          </p:nvPr>
        </p:nvSpPr>
        <p:spPr/>
        <p:txBody>
          <a:bodyPr/>
          <a:lstStyle/>
          <a:p>
            <a:r>
              <a:rPr lang="en-US" smtClean="0">
                <a:solidFill>
                  <a:srgbClr val="1F497D">
                    <a:lumMod val="60000"/>
                    <a:lumOff val="40000"/>
                  </a:srgbClr>
                </a:solidFill>
              </a:rPr>
              <a:t>C.Woody, EIC R&amp;D Committee Meeting, 7/9/15</a:t>
            </a:r>
            <a:endParaRPr lang="en-US" dirty="0">
              <a:solidFill>
                <a:srgbClr val="1F497D">
                  <a:lumMod val="60000"/>
                  <a:lumOff val="40000"/>
                </a:srgbClr>
              </a:solidFill>
            </a:endParaRPr>
          </a:p>
        </p:txBody>
      </p:sp>
      <p:sp>
        <p:nvSpPr>
          <p:cNvPr id="3" name="TextBox 2"/>
          <p:cNvSpPr txBox="1"/>
          <p:nvPr/>
        </p:nvSpPr>
        <p:spPr>
          <a:xfrm>
            <a:off x="533400" y="2310825"/>
            <a:ext cx="1650828" cy="584775"/>
          </a:xfrm>
          <a:prstGeom prst="rect">
            <a:avLst/>
          </a:prstGeom>
          <a:noFill/>
        </p:spPr>
        <p:txBody>
          <a:bodyPr wrap="square" rtlCol="0">
            <a:spAutoFit/>
          </a:bodyPr>
          <a:lstStyle/>
          <a:p>
            <a:pPr algn="ctr"/>
            <a:r>
              <a:rPr lang="en-US" sz="1600" dirty="0" smtClean="0">
                <a:solidFill>
                  <a:srgbClr val="C00000"/>
                </a:solidFill>
              </a:rPr>
              <a:t>3 Sided</a:t>
            </a:r>
          </a:p>
          <a:p>
            <a:pPr algn="ctr"/>
            <a:r>
              <a:rPr lang="en-US" sz="1600" dirty="0" smtClean="0">
                <a:solidFill>
                  <a:srgbClr val="C00000"/>
                </a:solidFill>
              </a:rPr>
              <a:t>Field Cage Foil</a:t>
            </a:r>
            <a:endParaRPr lang="en-US" sz="1600" dirty="0">
              <a:solidFill>
                <a:srgbClr val="C00000"/>
              </a:solidFill>
            </a:endParaRPr>
          </a:p>
        </p:txBody>
      </p:sp>
      <p:sp>
        <p:nvSpPr>
          <p:cNvPr id="14" name="TextBox 13"/>
          <p:cNvSpPr txBox="1"/>
          <p:nvPr/>
        </p:nvSpPr>
        <p:spPr>
          <a:xfrm>
            <a:off x="5943600" y="1624995"/>
            <a:ext cx="1061508" cy="523220"/>
          </a:xfrm>
          <a:prstGeom prst="rect">
            <a:avLst/>
          </a:prstGeom>
          <a:noFill/>
        </p:spPr>
        <p:txBody>
          <a:bodyPr wrap="none" rtlCol="0">
            <a:spAutoFit/>
          </a:bodyPr>
          <a:lstStyle/>
          <a:p>
            <a:pPr algn="ctr"/>
            <a:r>
              <a:rPr lang="en-US" sz="1400" dirty="0" smtClean="0">
                <a:solidFill>
                  <a:srgbClr val="C00000"/>
                </a:solidFill>
              </a:rPr>
              <a:t>Field Cage</a:t>
            </a:r>
          </a:p>
          <a:p>
            <a:pPr algn="ctr"/>
            <a:r>
              <a:rPr lang="en-US" sz="1400" dirty="0" smtClean="0">
                <a:solidFill>
                  <a:srgbClr val="C00000"/>
                </a:solidFill>
              </a:rPr>
              <a:t>Wire Plane</a:t>
            </a:r>
            <a:endParaRPr lang="en-US" sz="1400" dirty="0">
              <a:solidFill>
                <a:srgbClr val="C00000"/>
              </a:solidFill>
            </a:endParaRPr>
          </a:p>
        </p:txBody>
      </p:sp>
      <p:sp>
        <p:nvSpPr>
          <p:cNvPr id="15" name="TextBox 14"/>
          <p:cNvSpPr txBox="1"/>
          <p:nvPr/>
        </p:nvSpPr>
        <p:spPr>
          <a:xfrm>
            <a:off x="1763923" y="1600200"/>
            <a:ext cx="1380186" cy="338554"/>
          </a:xfrm>
          <a:prstGeom prst="rect">
            <a:avLst/>
          </a:prstGeom>
          <a:noFill/>
        </p:spPr>
        <p:txBody>
          <a:bodyPr wrap="none" rtlCol="0">
            <a:spAutoFit/>
          </a:bodyPr>
          <a:lstStyle/>
          <a:p>
            <a:pPr algn="ctr"/>
            <a:r>
              <a:rPr lang="en-US" sz="1600" dirty="0" smtClean="0">
                <a:solidFill>
                  <a:srgbClr val="C00000"/>
                </a:solidFill>
              </a:rPr>
              <a:t>Top HV Plate</a:t>
            </a:r>
          </a:p>
        </p:txBody>
      </p:sp>
      <p:sp>
        <p:nvSpPr>
          <p:cNvPr id="16" name="TextBox 15"/>
          <p:cNvSpPr txBox="1"/>
          <p:nvPr/>
        </p:nvSpPr>
        <p:spPr>
          <a:xfrm>
            <a:off x="6595553" y="2553473"/>
            <a:ext cx="1850186" cy="338554"/>
          </a:xfrm>
          <a:prstGeom prst="rect">
            <a:avLst/>
          </a:prstGeom>
          <a:noFill/>
        </p:spPr>
        <p:txBody>
          <a:bodyPr wrap="none" rtlCol="0">
            <a:spAutoFit/>
          </a:bodyPr>
          <a:lstStyle/>
          <a:p>
            <a:pPr algn="ctr"/>
            <a:r>
              <a:rPr lang="en-US" sz="1600" dirty="0" smtClean="0">
                <a:solidFill>
                  <a:srgbClr val="003399"/>
                </a:solidFill>
              </a:rPr>
              <a:t>Movable </a:t>
            </a:r>
            <a:r>
              <a:rPr lang="en-US" sz="1600" dirty="0" err="1" smtClean="0">
                <a:solidFill>
                  <a:srgbClr val="003399"/>
                </a:solidFill>
              </a:rPr>
              <a:t>CsI</a:t>
            </a:r>
            <a:r>
              <a:rPr lang="en-US" sz="1600" dirty="0" smtClean="0">
                <a:solidFill>
                  <a:srgbClr val="003399"/>
                </a:solidFill>
              </a:rPr>
              <a:t> GEM</a:t>
            </a:r>
            <a:endParaRPr lang="en-US" sz="1600" dirty="0">
              <a:solidFill>
                <a:srgbClr val="003399"/>
              </a:solidFill>
            </a:endParaRPr>
          </a:p>
        </p:txBody>
      </p:sp>
      <p:cxnSp>
        <p:nvCxnSpPr>
          <p:cNvPr id="13" name="Straight Arrow Connector 12"/>
          <p:cNvCxnSpPr/>
          <p:nvPr/>
        </p:nvCxnSpPr>
        <p:spPr>
          <a:xfrm>
            <a:off x="4363320" y="3342615"/>
            <a:ext cx="0" cy="79426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059391" y="4114800"/>
            <a:ext cx="607859" cy="338554"/>
          </a:xfrm>
          <a:prstGeom prst="rect">
            <a:avLst/>
          </a:prstGeom>
          <a:noFill/>
        </p:spPr>
        <p:txBody>
          <a:bodyPr wrap="none" rtlCol="0">
            <a:spAutoFit/>
          </a:bodyPr>
          <a:lstStyle/>
          <a:p>
            <a:pPr algn="ctr"/>
            <a:r>
              <a:rPr lang="en-US" sz="1600" b="1" dirty="0" smtClean="0">
                <a:solidFill>
                  <a:srgbClr val="FF0000"/>
                </a:solidFill>
              </a:rPr>
              <a:t>Drift</a:t>
            </a:r>
          </a:p>
        </p:txBody>
      </p:sp>
      <p:cxnSp>
        <p:nvCxnSpPr>
          <p:cNvPr id="36" name="Straight Arrow Connector 35"/>
          <p:cNvCxnSpPr/>
          <p:nvPr/>
        </p:nvCxnSpPr>
        <p:spPr>
          <a:xfrm>
            <a:off x="1763923" y="2910959"/>
            <a:ext cx="835813" cy="381000"/>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2726202" y="1938754"/>
            <a:ext cx="931398" cy="614719"/>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5181602" y="2148215"/>
            <a:ext cx="990598" cy="953244"/>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1981200" y="4579841"/>
            <a:ext cx="990600" cy="982760"/>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6546828" y="2892027"/>
            <a:ext cx="309048" cy="441008"/>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4038600" y="3304515"/>
            <a:ext cx="1524000" cy="1038885"/>
            <a:chOff x="4038600" y="2847315"/>
            <a:chExt cx="1524000" cy="1038885"/>
          </a:xfrm>
        </p:grpSpPr>
        <p:cxnSp>
          <p:nvCxnSpPr>
            <p:cNvPr id="22" name="Straight Arrow Connector 21"/>
            <p:cNvCxnSpPr/>
            <p:nvPr/>
          </p:nvCxnSpPr>
          <p:spPr>
            <a:xfrm>
              <a:off x="4038600" y="3031981"/>
              <a:ext cx="1447800" cy="501134"/>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181600" y="3180029"/>
              <a:ext cx="381000" cy="706171"/>
            </a:xfrm>
            <a:prstGeom prst="ellipse">
              <a:avLst/>
            </a:prstGeom>
            <a:noFill/>
            <a:ln w="190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26" name="Straight Connector 25"/>
            <p:cNvCxnSpPr>
              <a:endCxn id="24" idx="0"/>
            </p:cNvCxnSpPr>
            <p:nvPr/>
          </p:nvCxnSpPr>
          <p:spPr>
            <a:xfrm flipV="1">
              <a:off x="4648200" y="3180029"/>
              <a:ext cx="723900" cy="64419"/>
            </a:xfrm>
            <a:prstGeom prst="line">
              <a:avLst/>
            </a:prstGeom>
            <a:ln>
              <a:solidFill>
                <a:srgbClr val="FFFF00"/>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endCxn id="24" idx="4"/>
            </p:cNvCxnSpPr>
            <p:nvPr/>
          </p:nvCxnSpPr>
          <p:spPr>
            <a:xfrm>
              <a:off x="4648200" y="3244448"/>
              <a:ext cx="723900" cy="641752"/>
            </a:xfrm>
            <a:prstGeom prst="line">
              <a:avLst/>
            </a:prstGeom>
            <a:ln>
              <a:solidFill>
                <a:srgbClr val="FFFF00"/>
              </a:solidFill>
              <a:prstDash val="dash"/>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4982622" y="2847315"/>
              <a:ext cx="351378" cy="369332"/>
            </a:xfrm>
            <a:prstGeom prst="rect">
              <a:avLst/>
            </a:prstGeom>
            <a:noFill/>
          </p:spPr>
          <p:txBody>
            <a:bodyPr wrap="none" rtlCol="0">
              <a:spAutoFit/>
            </a:bodyPr>
            <a:lstStyle/>
            <a:p>
              <a:r>
                <a:rPr lang="en-US" dirty="0" smtClean="0">
                  <a:solidFill>
                    <a:srgbClr val="FFFF00"/>
                  </a:solidFill>
                </a:rPr>
                <a:t>Č</a:t>
              </a:r>
              <a:endParaRPr lang="en-US" dirty="0">
                <a:solidFill>
                  <a:srgbClr val="FFFF00"/>
                </a:solidFill>
              </a:endParaRPr>
            </a:p>
          </p:txBody>
        </p:sp>
      </p:grpSp>
      <p:sp>
        <p:nvSpPr>
          <p:cNvPr id="38" name="Rectangle 37"/>
          <p:cNvSpPr/>
          <p:nvPr/>
        </p:nvSpPr>
        <p:spPr>
          <a:xfrm>
            <a:off x="1035161" y="5562601"/>
            <a:ext cx="387461" cy="390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914400" y="5486400"/>
            <a:ext cx="1119217" cy="338554"/>
          </a:xfrm>
          <a:prstGeom prst="rect">
            <a:avLst/>
          </a:prstGeom>
          <a:noFill/>
        </p:spPr>
        <p:txBody>
          <a:bodyPr wrap="none" rtlCol="0">
            <a:spAutoFit/>
          </a:bodyPr>
          <a:lstStyle/>
          <a:p>
            <a:pPr algn="ctr"/>
            <a:r>
              <a:rPr lang="en-US" sz="1600" dirty="0" smtClean="0">
                <a:solidFill>
                  <a:srgbClr val="003399"/>
                </a:solidFill>
              </a:rPr>
              <a:t>TPC GEM</a:t>
            </a:r>
          </a:p>
        </p:txBody>
      </p:sp>
      <p:sp>
        <p:nvSpPr>
          <p:cNvPr id="5" name="Slide Number Placeholder 4"/>
          <p:cNvSpPr>
            <a:spLocks noGrp="1"/>
          </p:cNvSpPr>
          <p:nvPr>
            <p:ph type="sldNum" sz="quarter" idx="12"/>
          </p:nvPr>
        </p:nvSpPr>
        <p:spPr/>
        <p:txBody>
          <a:bodyPr/>
          <a:lstStyle/>
          <a:p>
            <a:fld id="{59EA4CFA-C3DC-4ADB-8A77-9C015038EFD0}" type="slidenum">
              <a:rPr lang="en-US" smtClean="0"/>
              <a:pPr/>
              <a:t>38</a:t>
            </a:fld>
            <a:endParaRPr lang="en-US" dirty="0"/>
          </a:p>
        </p:txBody>
      </p:sp>
      <p:sp>
        <p:nvSpPr>
          <p:cNvPr id="6" name="TextBox 5"/>
          <p:cNvSpPr txBox="1"/>
          <p:nvPr/>
        </p:nvSpPr>
        <p:spPr>
          <a:xfrm>
            <a:off x="3500744" y="882134"/>
            <a:ext cx="1725152" cy="523220"/>
          </a:xfrm>
          <a:prstGeom prst="rect">
            <a:avLst/>
          </a:prstGeom>
          <a:noFill/>
        </p:spPr>
        <p:txBody>
          <a:bodyPr wrap="none" rtlCol="0">
            <a:spAutoFit/>
          </a:bodyPr>
          <a:lstStyle/>
          <a:p>
            <a:r>
              <a:rPr lang="en-US" sz="2800" dirty="0" smtClean="0">
                <a:solidFill>
                  <a:srgbClr val="990033"/>
                </a:solidFill>
              </a:rPr>
              <a:t>3D Model</a:t>
            </a:r>
            <a:endParaRPr lang="en-US" sz="2800" dirty="0">
              <a:solidFill>
                <a:srgbClr val="990033"/>
              </a:solidFill>
            </a:endParaRPr>
          </a:p>
        </p:txBody>
      </p:sp>
      <p:pic>
        <p:nvPicPr>
          <p:cNvPr id="27" name="Picture 26"/>
          <p:cNvPicPr>
            <a:picLocks noChangeAspect="1"/>
          </p:cNvPicPr>
          <p:nvPr/>
        </p:nvPicPr>
        <p:blipFill>
          <a:blip r:embed="rId3"/>
          <a:stretch>
            <a:fillRect/>
          </a:stretch>
        </p:blipFill>
        <p:spPr>
          <a:xfrm>
            <a:off x="76200" y="6289170"/>
            <a:ext cx="1447800" cy="530730"/>
          </a:xfrm>
          <a:prstGeom prst="rect">
            <a:avLst/>
          </a:prstGeom>
        </p:spPr>
      </p:pic>
    </p:spTree>
    <p:extLst>
      <p:ext uri="{BB962C8B-B14F-4D97-AF65-F5344CB8AC3E}">
        <p14:creationId xmlns:p14="http://schemas.microsoft.com/office/powerpoint/2010/main" val="19908922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54074"/>
          </a:xfrm>
        </p:spPr>
        <p:txBody>
          <a:bodyPr/>
          <a:lstStyle/>
          <a:p>
            <a:r>
              <a:rPr lang="en-US" dirty="0" smtClean="0"/>
              <a:t>Telegraph Equation and Detector Effects</a:t>
            </a:r>
            <a:endParaRPr lang="en-US" dirty="0"/>
          </a:p>
        </p:txBody>
      </p:sp>
      <p:sp>
        <p:nvSpPr>
          <p:cNvPr id="3" name="Content Placeholder 2"/>
          <p:cNvSpPr>
            <a:spLocks noGrp="1"/>
          </p:cNvSpPr>
          <p:nvPr>
            <p:ph idx="1"/>
          </p:nvPr>
        </p:nvSpPr>
        <p:spPr>
          <a:xfrm>
            <a:off x="76200" y="1219200"/>
            <a:ext cx="5334000" cy="2438400"/>
          </a:xfrm>
        </p:spPr>
        <p:txBody>
          <a:bodyPr>
            <a:normAutofit/>
          </a:bodyPr>
          <a:lstStyle/>
          <a:p>
            <a:r>
              <a:rPr lang="en-US" dirty="0" smtClean="0"/>
              <a:t>Dehmelt has attracted TALENTED group of young scientists who solved these equations:</a:t>
            </a:r>
          </a:p>
          <a:p>
            <a:pPr lvl="1"/>
            <a:r>
              <a:rPr lang="en-US" dirty="0" err="1" smtClean="0"/>
              <a:t>Elad</a:t>
            </a:r>
            <a:r>
              <a:rPr lang="en-US" dirty="0" smtClean="0"/>
              <a:t> Michael – Senior UG, Honors Student</a:t>
            </a:r>
          </a:p>
          <a:p>
            <a:pPr lvl="1"/>
            <a:r>
              <a:rPr lang="en-US" dirty="0" smtClean="0"/>
              <a:t>Nam Nguyen – Sophomore UG, Honors Student</a:t>
            </a:r>
          </a:p>
          <a:p>
            <a:pPr lvl="1"/>
            <a:r>
              <a:rPr lang="en-US" dirty="0"/>
              <a:t>Mesut </a:t>
            </a:r>
            <a:r>
              <a:rPr lang="en-US" dirty="0" smtClean="0"/>
              <a:t>Yang </a:t>
            </a:r>
            <a:r>
              <a:rPr lang="en-US" dirty="0"/>
              <a:t>– St. </a:t>
            </a:r>
            <a:r>
              <a:rPr lang="en-US" dirty="0" smtClean="0"/>
              <a:t>Anthony’s H.S. Intel Competition</a:t>
            </a:r>
            <a:endParaRPr lang="en-US" dirty="0" smtClean="0"/>
          </a:p>
          <a:p>
            <a:r>
              <a:rPr lang="en-US" dirty="0" smtClean="0"/>
              <a:t>Folding </a:t>
            </a:r>
            <a:r>
              <a:rPr lang="en-US" dirty="0" smtClean="0"/>
              <a:t>of detector effects with charge dispersion on resistive layer </a:t>
            </a:r>
            <a:endParaRPr lang="en-US" dirty="0"/>
          </a:p>
        </p:txBody>
      </p:sp>
      <p:grpSp>
        <p:nvGrpSpPr>
          <p:cNvPr id="39" name="Group 38"/>
          <p:cNvGrpSpPr/>
          <p:nvPr/>
        </p:nvGrpSpPr>
        <p:grpSpPr>
          <a:xfrm>
            <a:off x="5410200" y="2286000"/>
            <a:ext cx="3531498" cy="1824149"/>
            <a:chOff x="5478502" y="512235"/>
            <a:chExt cx="6267231" cy="3237257"/>
          </a:xfrm>
        </p:grpSpPr>
        <p:pic>
          <p:nvPicPr>
            <p:cNvPr id="32" name="Picture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8502" y="512235"/>
              <a:ext cx="6267231" cy="3237257"/>
            </a:xfrm>
            <a:prstGeom prst="rect">
              <a:avLst/>
            </a:prstGeom>
          </p:spPr>
        </p:pic>
        <p:sp>
          <p:nvSpPr>
            <p:cNvPr id="37" name="TextBox 36"/>
            <p:cNvSpPr txBox="1"/>
            <p:nvPr/>
          </p:nvSpPr>
          <p:spPr>
            <a:xfrm>
              <a:off x="8429625" y="3027870"/>
              <a:ext cx="967800" cy="532546"/>
            </a:xfrm>
            <a:prstGeom prst="rect">
              <a:avLst/>
            </a:prstGeom>
            <a:noFill/>
          </p:spPr>
          <p:txBody>
            <a:bodyPr wrap="none" rtlCol="0">
              <a:spAutoFit/>
            </a:bodyPr>
            <a:lstStyle/>
            <a:p>
              <a:r>
                <a:rPr lang="en-US" sz="1350" dirty="0">
                  <a:solidFill>
                    <a:prstClr val="black"/>
                  </a:solidFill>
                </a:rPr>
                <a:t>t (ns)</a:t>
              </a:r>
            </a:p>
          </p:txBody>
        </p:sp>
      </p:grpSp>
      <p:grpSp>
        <p:nvGrpSpPr>
          <p:cNvPr id="41" name="Group 40"/>
          <p:cNvGrpSpPr/>
          <p:nvPr/>
        </p:nvGrpSpPr>
        <p:grpSpPr>
          <a:xfrm>
            <a:off x="762000" y="3962400"/>
            <a:ext cx="5867400" cy="2247252"/>
            <a:chOff x="3095625" y="3744579"/>
            <a:chExt cx="7238242" cy="3184210"/>
          </a:xfrm>
        </p:grpSpPr>
        <p:sp>
          <p:nvSpPr>
            <p:cNvPr id="35" name="TextBox 34"/>
            <p:cNvSpPr txBox="1"/>
            <p:nvPr/>
          </p:nvSpPr>
          <p:spPr>
            <a:xfrm>
              <a:off x="8001206" y="4669826"/>
              <a:ext cx="1323978" cy="744819"/>
            </a:xfrm>
            <a:prstGeom prst="rect">
              <a:avLst/>
            </a:prstGeom>
            <a:noFill/>
          </p:spPr>
          <p:txBody>
            <a:bodyPr wrap="square" rtlCol="0">
              <a:spAutoFit/>
            </a:bodyPr>
            <a:lstStyle/>
            <a:p>
              <a:pPr algn="ctr"/>
              <a:r>
                <a:rPr lang="en-US" sz="1350" dirty="0">
                  <a:solidFill>
                    <a:prstClr val="black"/>
                  </a:solidFill>
                </a:rPr>
                <a:t>Charge dispersion</a:t>
              </a:r>
            </a:p>
          </p:txBody>
        </p:sp>
        <p:grpSp>
          <p:nvGrpSpPr>
            <p:cNvPr id="40" name="Group 39"/>
            <p:cNvGrpSpPr/>
            <p:nvPr/>
          </p:nvGrpSpPr>
          <p:grpSpPr>
            <a:xfrm>
              <a:off x="3095625" y="3744579"/>
              <a:ext cx="7238242" cy="3184210"/>
              <a:chOff x="4926629" y="3772668"/>
              <a:chExt cx="7238242" cy="3184210"/>
            </a:xfrm>
          </p:grpSpPr>
          <p:pic>
            <p:nvPicPr>
              <p:cNvPr id="33" name="Picture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6629" y="3772668"/>
                <a:ext cx="7238242" cy="2832115"/>
              </a:xfrm>
              <a:prstGeom prst="rect">
                <a:avLst/>
              </a:prstGeom>
            </p:spPr>
          </p:pic>
          <p:sp>
            <p:nvSpPr>
              <p:cNvPr id="36" name="TextBox 35"/>
              <p:cNvSpPr txBox="1"/>
              <p:nvPr/>
            </p:nvSpPr>
            <p:spPr>
              <a:xfrm>
                <a:off x="8372474" y="6516758"/>
                <a:ext cx="799835" cy="440120"/>
              </a:xfrm>
              <a:prstGeom prst="rect">
                <a:avLst/>
              </a:prstGeom>
              <a:noFill/>
            </p:spPr>
            <p:txBody>
              <a:bodyPr wrap="none" rtlCol="0">
                <a:spAutoFit/>
              </a:bodyPr>
              <a:lstStyle/>
              <a:p>
                <a:r>
                  <a:rPr lang="en-US" sz="1350" dirty="0">
                    <a:solidFill>
                      <a:prstClr val="black"/>
                    </a:solidFill>
                  </a:rPr>
                  <a:t>t (ns)</a:t>
                </a:r>
              </a:p>
            </p:txBody>
          </p:sp>
        </p:grpSp>
        <p:sp>
          <p:nvSpPr>
            <p:cNvPr id="34" name="TextBox 33"/>
            <p:cNvSpPr txBox="1"/>
            <p:nvPr/>
          </p:nvSpPr>
          <p:spPr>
            <a:xfrm>
              <a:off x="4091800" y="4557325"/>
              <a:ext cx="1323978" cy="1354218"/>
            </a:xfrm>
            <a:prstGeom prst="rect">
              <a:avLst/>
            </a:prstGeom>
            <a:noFill/>
          </p:spPr>
          <p:txBody>
            <a:bodyPr wrap="square" rtlCol="0">
              <a:spAutoFit/>
            </a:bodyPr>
            <a:lstStyle/>
            <a:p>
              <a:pPr algn="ctr"/>
              <a:r>
                <a:rPr lang="en-US" sz="1350" dirty="0">
                  <a:solidFill>
                    <a:prstClr val="black"/>
                  </a:solidFill>
                </a:rPr>
                <a:t>Convolution detector effects</a:t>
              </a:r>
            </a:p>
          </p:txBody>
        </p:sp>
      </p:grpSp>
      <p:pic>
        <p:nvPicPr>
          <p:cNvPr id="4" name="Picture 3"/>
          <p:cNvPicPr>
            <a:picLocks noChangeAspect="1"/>
          </p:cNvPicPr>
          <p:nvPr/>
        </p:nvPicPr>
        <p:blipFill>
          <a:blip r:embed="rId4"/>
          <a:stretch>
            <a:fillRect/>
          </a:stretch>
        </p:blipFill>
        <p:spPr>
          <a:xfrm>
            <a:off x="8305800" y="9144"/>
            <a:ext cx="838200" cy="950217"/>
          </a:xfrm>
          <a:prstGeom prst="rect">
            <a:avLst/>
          </a:prstGeom>
        </p:spPr>
      </p:pic>
      <p:pic>
        <p:nvPicPr>
          <p:cNvPr id="14" name="Picture 13"/>
          <p:cNvPicPr>
            <a:picLocks noChangeAspect="1"/>
          </p:cNvPicPr>
          <p:nvPr/>
        </p:nvPicPr>
        <p:blipFill>
          <a:blip r:embed="rId5"/>
          <a:stretch>
            <a:fillRect/>
          </a:stretch>
        </p:blipFill>
        <p:spPr>
          <a:xfrm>
            <a:off x="152401" y="6085516"/>
            <a:ext cx="2057400" cy="754195"/>
          </a:xfrm>
          <a:prstGeom prst="rect">
            <a:avLst/>
          </a:prstGeom>
        </p:spPr>
      </p:pic>
      <p:pic>
        <p:nvPicPr>
          <p:cNvPr id="5" name="Picture 4"/>
          <p:cNvPicPr>
            <a:picLocks noChangeAspect="1"/>
          </p:cNvPicPr>
          <p:nvPr/>
        </p:nvPicPr>
        <p:blipFill>
          <a:blip r:embed="rId6"/>
          <a:stretch>
            <a:fillRect/>
          </a:stretch>
        </p:blipFill>
        <p:spPr>
          <a:xfrm>
            <a:off x="7696200" y="1066800"/>
            <a:ext cx="1143000" cy="1143000"/>
          </a:xfrm>
          <a:prstGeom prst="rect">
            <a:avLst/>
          </a:prstGeom>
        </p:spPr>
      </p:pic>
      <p:pic>
        <p:nvPicPr>
          <p:cNvPr id="6" name="Picture 5"/>
          <p:cNvPicPr>
            <a:picLocks noChangeAspect="1"/>
          </p:cNvPicPr>
          <p:nvPr/>
        </p:nvPicPr>
        <p:blipFill>
          <a:blip r:embed="rId7"/>
          <a:stretch>
            <a:fillRect/>
          </a:stretch>
        </p:blipFill>
        <p:spPr>
          <a:xfrm>
            <a:off x="6477000" y="1066800"/>
            <a:ext cx="1143000" cy="1143000"/>
          </a:xfrm>
          <a:prstGeom prst="rect">
            <a:avLst/>
          </a:prstGeom>
        </p:spPr>
      </p:pic>
      <p:sp>
        <p:nvSpPr>
          <p:cNvPr id="7" name="TextBox 6"/>
          <p:cNvSpPr txBox="1"/>
          <p:nvPr/>
        </p:nvSpPr>
        <p:spPr>
          <a:xfrm>
            <a:off x="6477000" y="1905000"/>
            <a:ext cx="582211" cy="369332"/>
          </a:xfrm>
          <a:prstGeom prst="rect">
            <a:avLst/>
          </a:prstGeom>
          <a:noFill/>
        </p:spPr>
        <p:txBody>
          <a:bodyPr wrap="none" rtlCol="0">
            <a:spAutoFit/>
          </a:bodyPr>
          <a:lstStyle/>
          <a:p>
            <a:r>
              <a:rPr lang="en-US" dirty="0" err="1" smtClean="0">
                <a:solidFill>
                  <a:prstClr val="white"/>
                </a:solidFill>
              </a:rPr>
              <a:t>Elad</a:t>
            </a:r>
            <a:endParaRPr lang="en-US" dirty="0">
              <a:solidFill>
                <a:prstClr val="white"/>
              </a:solidFill>
            </a:endParaRPr>
          </a:p>
        </p:txBody>
      </p:sp>
      <p:sp>
        <p:nvSpPr>
          <p:cNvPr id="18" name="TextBox 17"/>
          <p:cNvSpPr txBox="1"/>
          <p:nvPr/>
        </p:nvSpPr>
        <p:spPr>
          <a:xfrm>
            <a:off x="7696200" y="1905000"/>
            <a:ext cx="628698" cy="369332"/>
          </a:xfrm>
          <a:prstGeom prst="rect">
            <a:avLst/>
          </a:prstGeom>
          <a:noFill/>
        </p:spPr>
        <p:txBody>
          <a:bodyPr wrap="none" rtlCol="0">
            <a:spAutoFit/>
          </a:bodyPr>
          <a:lstStyle/>
          <a:p>
            <a:r>
              <a:rPr lang="en-US" dirty="0" smtClean="0">
                <a:solidFill>
                  <a:prstClr val="white"/>
                </a:solidFill>
              </a:rPr>
              <a:t>Nam</a:t>
            </a:r>
            <a:endParaRPr lang="en-US" dirty="0">
              <a:solidFill>
                <a:prstClr val="white"/>
              </a:solidFill>
            </a:endParaRPr>
          </a:p>
        </p:txBody>
      </p:sp>
    </p:spTree>
    <p:extLst>
      <p:ext uri="{BB962C8B-B14F-4D97-AF65-F5344CB8AC3E}">
        <p14:creationId xmlns:p14="http://schemas.microsoft.com/office/powerpoint/2010/main" val="16098151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7514035" cy="761999"/>
          </a:xfrm>
        </p:spPr>
        <p:txBody>
          <a:bodyPr/>
          <a:lstStyle/>
          <a:p>
            <a:r>
              <a:rPr lang="en-US" dirty="0" smtClean="0"/>
              <a:t>4 Year Forward Tracking Plan</a:t>
            </a:r>
            <a:endParaRPr lang="en-US" dirty="0"/>
          </a:p>
        </p:txBody>
      </p:sp>
      <p:graphicFrame>
        <p:nvGraphicFramePr>
          <p:cNvPr id="5" name="Content Placeholder 4"/>
          <p:cNvGraphicFramePr>
            <a:graphicFrameLocks noGrp="1"/>
          </p:cNvGraphicFramePr>
          <p:nvPr>
            <p:ph sz="half" idx="1"/>
            <p:extLst>
              <p:ext uri="{D42A27DB-BD31-4B8C-83A1-F6EECF244321}">
                <p14:modId xmlns:p14="http://schemas.microsoft.com/office/powerpoint/2010/main" val="3639308216"/>
              </p:ext>
            </p:extLst>
          </p:nvPr>
        </p:nvGraphicFramePr>
        <p:xfrm>
          <a:off x="152400" y="4348480"/>
          <a:ext cx="7010401" cy="2357120"/>
        </p:xfrm>
        <a:graphic>
          <a:graphicData uri="http://schemas.openxmlformats.org/drawingml/2006/table">
            <a:tbl>
              <a:tblPr firstRow="1" bandRow="1">
                <a:tableStyleId>{5C22544A-7EE6-4342-B048-85BDC9FD1C3A}</a:tableStyleId>
              </a:tblPr>
              <a:tblGrid>
                <a:gridCol w="701040"/>
                <a:gridCol w="1965960"/>
                <a:gridCol w="1143000"/>
                <a:gridCol w="1524000"/>
                <a:gridCol w="1676401"/>
              </a:tblGrid>
              <a:tr h="370840">
                <a:tc>
                  <a:txBody>
                    <a:bodyPr/>
                    <a:lstStyle/>
                    <a:p>
                      <a:r>
                        <a:rPr lang="en-US" dirty="0" smtClean="0"/>
                        <a:t>Year</a:t>
                      </a:r>
                      <a:endParaRPr lang="en-US" dirty="0"/>
                    </a:p>
                  </a:txBody>
                  <a:tcPr marL="42888" marR="42888"/>
                </a:tc>
                <a:tc>
                  <a:txBody>
                    <a:bodyPr/>
                    <a:lstStyle/>
                    <a:p>
                      <a:r>
                        <a:rPr lang="en-US" dirty="0" smtClean="0"/>
                        <a:t>Item</a:t>
                      </a:r>
                      <a:endParaRPr lang="en-US" dirty="0"/>
                    </a:p>
                  </a:txBody>
                  <a:tcPr marL="42888" marR="42888"/>
                </a:tc>
                <a:tc>
                  <a:txBody>
                    <a:bodyPr/>
                    <a:lstStyle/>
                    <a:p>
                      <a:r>
                        <a:rPr lang="en-US" dirty="0" smtClean="0"/>
                        <a:t>Per Institution</a:t>
                      </a:r>
                      <a:endParaRPr lang="en-US" dirty="0"/>
                    </a:p>
                  </a:txBody>
                  <a:tcPr marL="42888" marR="42888"/>
                </a:tc>
                <a:tc>
                  <a:txBody>
                    <a:bodyPr/>
                    <a:lstStyle/>
                    <a:p>
                      <a:r>
                        <a:rPr lang="en-US" dirty="0" smtClean="0"/>
                        <a:t>Total</a:t>
                      </a:r>
                      <a:endParaRPr lang="en-US" dirty="0"/>
                    </a:p>
                  </a:txBody>
                  <a:tcPr marL="42888" marR="42888"/>
                </a:tc>
                <a:tc>
                  <a:txBody>
                    <a:bodyPr/>
                    <a:lstStyle/>
                    <a:p>
                      <a:r>
                        <a:rPr lang="en-US" dirty="0" smtClean="0"/>
                        <a:t>RD6 Subtotal</a:t>
                      </a:r>
                      <a:endParaRPr lang="en-US" dirty="0"/>
                    </a:p>
                  </a:txBody>
                  <a:tcPr marL="42888" marR="42888"/>
                </a:tc>
              </a:tr>
              <a:tr h="370840">
                <a:tc>
                  <a:txBody>
                    <a:bodyPr/>
                    <a:lstStyle/>
                    <a:p>
                      <a:r>
                        <a:rPr lang="en-US" dirty="0" smtClean="0"/>
                        <a:t>2015</a:t>
                      </a:r>
                      <a:endParaRPr lang="en-US" dirty="0"/>
                    </a:p>
                  </a:txBody>
                  <a:tcPr marL="42888" marR="42888"/>
                </a:tc>
                <a:tc>
                  <a:txBody>
                    <a:bodyPr/>
                    <a:lstStyle/>
                    <a:p>
                      <a:r>
                        <a:rPr lang="en-US" dirty="0" smtClean="0"/>
                        <a:t>NRE-1</a:t>
                      </a:r>
                      <a:endParaRPr lang="en-US" dirty="0"/>
                    </a:p>
                  </a:txBody>
                  <a:tcPr marL="42888" marR="42888"/>
                </a:tc>
                <a:tc>
                  <a:txBody>
                    <a:bodyPr/>
                    <a:lstStyle/>
                    <a:p>
                      <a:r>
                        <a:rPr lang="en-US" dirty="0" smtClean="0"/>
                        <a:t>$33k</a:t>
                      </a:r>
                      <a:endParaRPr lang="en-US" dirty="0"/>
                    </a:p>
                  </a:txBody>
                  <a:tcPr marL="42888" marR="42888"/>
                </a:tc>
                <a:tc>
                  <a:txBody>
                    <a:bodyPr/>
                    <a:lstStyle/>
                    <a:p>
                      <a:r>
                        <a:rPr lang="en-US" dirty="0" smtClean="0"/>
                        <a:t>$99k</a:t>
                      </a:r>
                      <a:endParaRPr lang="en-US" dirty="0"/>
                    </a:p>
                  </a:txBody>
                  <a:tcPr marL="42888" marR="42888"/>
                </a:tc>
                <a:tc>
                  <a:txBody>
                    <a:bodyPr/>
                    <a:lstStyle/>
                    <a:p>
                      <a:r>
                        <a:rPr lang="en-US" dirty="0" smtClean="0"/>
                        <a:t>$66k</a:t>
                      </a:r>
                      <a:endParaRPr lang="en-US" dirty="0"/>
                    </a:p>
                  </a:txBody>
                  <a:tcPr marL="42888" marR="42888"/>
                </a:tc>
              </a:tr>
              <a:tr h="370840">
                <a:tc>
                  <a:txBody>
                    <a:bodyPr/>
                    <a:lstStyle/>
                    <a:p>
                      <a:r>
                        <a:rPr lang="en-US" dirty="0" smtClean="0"/>
                        <a:t>2016</a:t>
                      </a:r>
                      <a:endParaRPr lang="en-US" dirty="0"/>
                    </a:p>
                  </a:txBody>
                  <a:tcPr marL="42888" marR="42888"/>
                </a:tc>
                <a:tc>
                  <a:txBody>
                    <a:bodyPr/>
                    <a:lstStyle/>
                    <a:p>
                      <a:r>
                        <a:rPr lang="en-US" dirty="0" smtClean="0"/>
                        <a:t>NRE-2 &amp; Foils</a:t>
                      </a:r>
                      <a:endParaRPr lang="en-US" dirty="0"/>
                    </a:p>
                  </a:txBody>
                  <a:tcPr marL="42888" marR="42888"/>
                </a:tc>
                <a:tc>
                  <a:txBody>
                    <a:bodyPr/>
                    <a:lstStyle/>
                    <a:p>
                      <a:r>
                        <a:rPr lang="en-US" dirty="0" smtClean="0"/>
                        <a:t>$64.5k</a:t>
                      </a:r>
                      <a:endParaRPr lang="en-US" dirty="0"/>
                    </a:p>
                  </a:txBody>
                  <a:tcPr marL="42888" marR="42888"/>
                </a:tc>
                <a:tc>
                  <a:txBody>
                    <a:bodyPr/>
                    <a:lstStyle/>
                    <a:p>
                      <a:r>
                        <a:rPr lang="en-US" dirty="0" smtClean="0"/>
                        <a:t>$193.5k</a:t>
                      </a:r>
                      <a:endParaRPr lang="en-US" dirty="0"/>
                    </a:p>
                  </a:txBody>
                  <a:tcPr marL="42888" marR="42888"/>
                </a:tc>
                <a:tc>
                  <a:txBody>
                    <a:bodyPr/>
                    <a:lstStyle/>
                    <a:p>
                      <a:r>
                        <a:rPr lang="en-US" dirty="0" smtClean="0"/>
                        <a:t>$129k</a:t>
                      </a:r>
                      <a:endParaRPr lang="en-US" dirty="0"/>
                    </a:p>
                  </a:txBody>
                  <a:tcPr marL="42888" marR="42888"/>
                </a:tc>
              </a:tr>
              <a:tr h="370840">
                <a:tc>
                  <a:txBody>
                    <a:bodyPr/>
                    <a:lstStyle/>
                    <a:p>
                      <a:r>
                        <a:rPr lang="en-US" dirty="0" smtClean="0"/>
                        <a:t>2017</a:t>
                      </a:r>
                      <a:endParaRPr lang="en-US" dirty="0"/>
                    </a:p>
                  </a:txBody>
                  <a:tcPr marL="42888" marR="42888"/>
                </a:tc>
                <a:tc>
                  <a:txBody>
                    <a:bodyPr/>
                    <a:lstStyle/>
                    <a:p>
                      <a:r>
                        <a:rPr lang="en-US" dirty="0" smtClean="0"/>
                        <a:t>First Article</a:t>
                      </a:r>
                      <a:r>
                        <a:rPr lang="en-US" baseline="0" dirty="0" smtClean="0"/>
                        <a:t> Chamber(s)</a:t>
                      </a:r>
                      <a:endParaRPr lang="en-US" dirty="0"/>
                    </a:p>
                  </a:txBody>
                  <a:tcPr marL="42888" marR="42888"/>
                </a:tc>
                <a:tc>
                  <a:txBody>
                    <a:bodyPr/>
                    <a:lstStyle/>
                    <a:p>
                      <a:r>
                        <a:rPr lang="en-US" dirty="0" smtClean="0"/>
                        <a:t>$26k</a:t>
                      </a:r>
                      <a:endParaRPr lang="en-US" dirty="0"/>
                    </a:p>
                  </a:txBody>
                  <a:tcPr marL="42888" marR="42888"/>
                </a:tc>
                <a:tc>
                  <a:txBody>
                    <a:bodyPr/>
                    <a:lstStyle/>
                    <a:p>
                      <a:r>
                        <a:rPr lang="en-US" dirty="0" smtClean="0"/>
                        <a:t>$78k</a:t>
                      </a:r>
                      <a:endParaRPr lang="en-US" dirty="0"/>
                    </a:p>
                  </a:txBody>
                  <a:tcPr marL="42888" marR="42888"/>
                </a:tc>
                <a:tc>
                  <a:txBody>
                    <a:bodyPr/>
                    <a:lstStyle/>
                    <a:p>
                      <a:r>
                        <a:rPr lang="en-US" dirty="0" smtClean="0"/>
                        <a:t>$52k</a:t>
                      </a:r>
                    </a:p>
                  </a:txBody>
                  <a:tcPr marL="42888" marR="42888"/>
                </a:tc>
              </a:tr>
              <a:tr h="370840">
                <a:tc>
                  <a:txBody>
                    <a:bodyPr/>
                    <a:lstStyle/>
                    <a:p>
                      <a:r>
                        <a:rPr lang="en-US" dirty="0" smtClean="0"/>
                        <a:t>2018</a:t>
                      </a:r>
                      <a:endParaRPr lang="en-US" dirty="0"/>
                    </a:p>
                  </a:txBody>
                  <a:tcPr marL="42888" marR="42888"/>
                </a:tc>
                <a:tc>
                  <a:txBody>
                    <a:bodyPr/>
                    <a:lstStyle/>
                    <a:p>
                      <a:r>
                        <a:rPr lang="en-US" dirty="0" smtClean="0"/>
                        <a:t>Production</a:t>
                      </a:r>
                      <a:r>
                        <a:rPr lang="en-US" baseline="0" dirty="0" smtClean="0"/>
                        <a:t> (2x3=6)</a:t>
                      </a:r>
                      <a:endParaRPr lang="en-US" dirty="0"/>
                    </a:p>
                  </a:txBody>
                  <a:tcPr marL="42888" marR="42888"/>
                </a:tc>
                <a:tc>
                  <a:txBody>
                    <a:bodyPr/>
                    <a:lstStyle/>
                    <a:p>
                      <a:r>
                        <a:rPr lang="en-US" dirty="0" smtClean="0"/>
                        <a:t>$40k</a:t>
                      </a:r>
                      <a:endParaRPr lang="en-US" dirty="0"/>
                    </a:p>
                  </a:txBody>
                  <a:tcPr marL="42888" marR="42888"/>
                </a:tc>
                <a:tc>
                  <a:txBody>
                    <a:bodyPr/>
                    <a:lstStyle/>
                    <a:p>
                      <a:r>
                        <a:rPr lang="en-US" dirty="0" smtClean="0"/>
                        <a:t>$120k</a:t>
                      </a:r>
                      <a:endParaRPr lang="en-US" dirty="0"/>
                    </a:p>
                  </a:txBody>
                  <a:tcPr marL="42888" marR="42888"/>
                </a:tc>
                <a:tc>
                  <a:txBody>
                    <a:bodyPr/>
                    <a:lstStyle/>
                    <a:p>
                      <a:r>
                        <a:rPr lang="en-US" dirty="0" smtClean="0"/>
                        <a:t>$80k</a:t>
                      </a:r>
                      <a:endParaRPr lang="en-US" dirty="0"/>
                    </a:p>
                  </a:txBody>
                  <a:tcPr marL="42888" marR="42888"/>
                </a:tc>
              </a:tr>
              <a:tr h="370840">
                <a:tc>
                  <a:txBody>
                    <a:bodyPr/>
                    <a:lstStyle/>
                    <a:p>
                      <a:r>
                        <a:rPr lang="en-US" b="1" dirty="0" smtClean="0"/>
                        <a:t>TOTAL</a:t>
                      </a:r>
                      <a:endParaRPr lang="en-US" b="1" dirty="0"/>
                    </a:p>
                  </a:txBody>
                  <a:tcPr marL="42888" marR="42888"/>
                </a:tc>
                <a:tc>
                  <a:txBody>
                    <a:bodyPr/>
                    <a:lstStyle/>
                    <a:p>
                      <a:endParaRPr lang="en-US" b="1" dirty="0"/>
                    </a:p>
                  </a:txBody>
                  <a:tcPr marL="42888" marR="42888"/>
                </a:tc>
                <a:tc>
                  <a:txBody>
                    <a:bodyPr/>
                    <a:lstStyle/>
                    <a:p>
                      <a:r>
                        <a:rPr lang="en-US" b="1" dirty="0" smtClean="0"/>
                        <a:t>$163.5k</a:t>
                      </a:r>
                      <a:endParaRPr lang="en-US" b="1" dirty="0"/>
                    </a:p>
                  </a:txBody>
                  <a:tcPr marL="42888" marR="42888"/>
                </a:tc>
                <a:tc>
                  <a:txBody>
                    <a:bodyPr/>
                    <a:lstStyle/>
                    <a:p>
                      <a:r>
                        <a:rPr lang="en-US" b="1" dirty="0" smtClean="0"/>
                        <a:t>$490.5k</a:t>
                      </a:r>
                      <a:endParaRPr lang="en-US" b="1" dirty="0"/>
                    </a:p>
                  </a:txBody>
                  <a:tcPr marL="42888" marR="42888"/>
                </a:tc>
                <a:tc>
                  <a:txBody>
                    <a:bodyPr/>
                    <a:lstStyle/>
                    <a:p>
                      <a:r>
                        <a:rPr lang="en-US" b="1" dirty="0" smtClean="0"/>
                        <a:t>$327k</a:t>
                      </a:r>
                      <a:endParaRPr lang="en-US" b="1" dirty="0"/>
                    </a:p>
                  </a:txBody>
                  <a:tcPr marL="42888" marR="42888"/>
                </a:tc>
              </a:tr>
            </a:tbl>
          </a:graphicData>
        </a:graphic>
      </p:graphicFrame>
      <p:sp>
        <p:nvSpPr>
          <p:cNvPr id="6" name="Content Placeholder 5"/>
          <p:cNvSpPr>
            <a:spLocks noGrp="1"/>
          </p:cNvSpPr>
          <p:nvPr>
            <p:ph sz="half" idx="2"/>
          </p:nvPr>
        </p:nvSpPr>
        <p:spPr>
          <a:xfrm>
            <a:off x="914400" y="1828800"/>
            <a:ext cx="7620000" cy="2514600"/>
          </a:xfrm>
        </p:spPr>
        <p:txBody>
          <a:bodyPr>
            <a:noAutofit/>
          </a:bodyPr>
          <a:lstStyle/>
          <a:p>
            <a:r>
              <a:rPr lang="en-US" sz="1800" dirty="0" smtClean="0"/>
              <a:t>Our</a:t>
            </a:r>
            <a:r>
              <a:rPr lang="en-US" sz="1800" dirty="0" smtClean="0"/>
              <a:t> </a:t>
            </a:r>
            <a:r>
              <a:rPr lang="en-US" sz="1800" dirty="0" smtClean="0"/>
              <a:t>plan implements the </a:t>
            </a:r>
            <a:r>
              <a:rPr lang="en-US" sz="1800" dirty="0" smtClean="0"/>
              <a:t>requested enthusiastic </a:t>
            </a:r>
            <a:r>
              <a:rPr lang="en-US" sz="1800" dirty="0" smtClean="0"/>
              <a:t>continuation in lean times..</a:t>
            </a:r>
          </a:p>
          <a:p>
            <a:r>
              <a:rPr lang="en-US" sz="1800" dirty="0" smtClean="0"/>
              <a:t>The end result is a set of 3-each full sized chambers with differing design paradigms allowing for technology selection.</a:t>
            </a:r>
          </a:p>
          <a:p>
            <a:r>
              <a:rPr lang="en-US" sz="1800" dirty="0" smtClean="0"/>
              <a:t>This funding profile fits nicely with the collaboration formation process and allow adaption to eventual designs (lemonade from lemons…)</a:t>
            </a:r>
          </a:p>
          <a:p>
            <a:r>
              <a:rPr lang="en-US" sz="1800" dirty="0" smtClean="0"/>
              <a:t>This profile will allow the effort to smoothly move from generic to specific.</a:t>
            </a:r>
          </a:p>
          <a:p>
            <a:r>
              <a:rPr lang="en-US" sz="1800" dirty="0" smtClean="0"/>
              <a:t>Domestic production will be a boon to the entire field.</a:t>
            </a:r>
          </a:p>
        </p:txBody>
      </p:sp>
      <p:sp>
        <p:nvSpPr>
          <p:cNvPr id="4" name="Slide Number Placeholder 3"/>
          <p:cNvSpPr>
            <a:spLocks noGrp="1"/>
          </p:cNvSpPr>
          <p:nvPr>
            <p:ph type="sldNum" sz="quarter" idx="12"/>
          </p:nvPr>
        </p:nvSpPr>
        <p:spPr>
          <a:xfrm>
            <a:off x="7985293" y="6111876"/>
            <a:ext cx="413375" cy="365125"/>
          </a:xfrm>
        </p:spPr>
        <p:txBody>
          <a:bodyPr/>
          <a:lstStyle/>
          <a:p>
            <a:fld id="{B6F15528-21DE-4FAA-801E-634DDDAF4B2B}" type="slidenum">
              <a:rPr lang="en-US" smtClean="0">
                <a:solidFill>
                  <a:prstClr val="black">
                    <a:tint val="75000"/>
                  </a:prstClr>
                </a:solidFill>
              </a:rPr>
              <a:pPr/>
              <a:t>4</a:t>
            </a:fld>
            <a:endParaRPr lang="en-US">
              <a:solidFill>
                <a:prstClr val="black">
                  <a:tint val="75000"/>
                </a:prstClr>
              </a:solidFill>
            </a:endParaRPr>
          </a:p>
        </p:txBody>
      </p:sp>
      <p:sp>
        <p:nvSpPr>
          <p:cNvPr id="3" name="TextBox 2"/>
          <p:cNvSpPr txBox="1"/>
          <p:nvPr/>
        </p:nvSpPr>
        <p:spPr>
          <a:xfrm>
            <a:off x="1600200" y="829270"/>
            <a:ext cx="6324600" cy="923330"/>
          </a:xfrm>
          <a:prstGeom prst="rect">
            <a:avLst/>
          </a:prstGeom>
          <a:solidFill>
            <a:srgbClr val="FFFF00"/>
          </a:solidFill>
        </p:spPr>
        <p:txBody>
          <a:bodyPr wrap="square" rtlCol="0">
            <a:spAutoFit/>
          </a:bodyPr>
          <a:lstStyle/>
          <a:p>
            <a:r>
              <a:rPr lang="en-US" i="1" dirty="0" smtClean="0"/>
              <a:t>“The </a:t>
            </a:r>
            <a:r>
              <a:rPr lang="en-US" i="1" dirty="0"/>
              <a:t>common work of </a:t>
            </a:r>
            <a:r>
              <a:rPr lang="en-US" i="1" dirty="0" err="1"/>
              <a:t>UVa</a:t>
            </a:r>
            <a:r>
              <a:rPr lang="en-US" i="1" dirty="0"/>
              <a:t> and FIT with B. </a:t>
            </a:r>
            <a:r>
              <a:rPr lang="en-US" i="1" dirty="0" smtClean="0"/>
              <a:t>Surrow </a:t>
            </a:r>
            <a:r>
              <a:rPr lang="en-US" i="1" dirty="0"/>
              <a:t>of eRD3 is an excellent development </a:t>
            </a:r>
            <a:r>
              <a:rPr lang="en-US" i="1" dirty="0" smtClean="0"/>
              <a:t>and should </a:t>
            </a:r>
            <a:r>
              <a:rPr lang="en-US" i="1" dirty="0"/>
              <a:t>be continued enthusiastically</a:t>
            </a:r>
            <a:r>
              <a:rPr lang="en-US" i="1" dirty="0" smtClean="0"/>
              <a:t>.”</a:t>
            </a:r>
          </a:p>
          <a:p>
            <a:pPr algn="r"/>
            <a:r>
              <a:rPr lang="en-US" i="1" dirty="0" smtClean="0"/>
              <a:t>--EIC R&amp;D Committee Report, January 2015</a:t>
            </a:r>
            <a:endParaRPr lang="en-US" i="1" dirty="0"/>
          </a:p>
        </p:txBody>
      </p:sp>
      <p:sp>
        <p:nvSpPr>
          <p:cNvPr id="7" name="TextBox 6"/>
          <p:cNvSpPr txBox="1"/>
          <p:nvPr/>
        </p:nvSpPr>
        <p:spPr>
          <a:xfrm>
            <a:off x="7315200" y="4648200"/>
            <a:ext cx="1414170" cy="369332"/>
          </a:xfrm>
          <a:prstGeom prst="rect">
            <a:avLst/>
          </a:prstGeom>
          <a:noFill/>
        </p:spPr>
        <p:txBody>
          <a:bodyPr wrap="none" rtlCol="0">
            <a:spAutoFit/>
          </a:bodyPr>
          <a:lstStyle/>
          <a:p>
            <a:r>
              <a:rPr lang="en-US" dirty="0" smtClean="0"/>
              <a:t>Generic R&amp;D</a:t>
            </a:r>
            <a:endParaRPr lang="en-US" dirty="0"/>
          </a:p>
        </p:txBody>
      </p:sp>
      <p:sp>
        <p:nvSpPr>
          <p:cNvPr id="8" name="TextBox 7"/>
          <p:cNvSpPr txBox="1"/>
          <p:nvPr/>
        </p:nvSpPr>
        <p:spPr>
          <a:xfrm>
            <a:off x="7239000" y="6019800"/>
            <a:ext cx="1497526" cy="369332"/>
          </a:xfrm>
          <a:prstGeom prst="rect">
            <a:avLst/>
          </a:prstGeom>
          <a:noFill/>
        </p:spPr>
        <p:txBody>
          <a:bodyPr wrap="none" rtlCol="0">
            <a:spAutoFit/>
          </a:bodyPr>
          <a:lstStyle/>
          <a:p>
            <a:r>
              <a:rPr lang="en-US" dirty="0" smtClean="0"/>
              <a:t>Directed R&amp;D</a:t>
            </a:r>
            <a:endParaRPr lang="en-US" dirty="0"/>
          </a:p>
        </p:txBody>
      </p:sp>
      <p:sp>
        <p:nvSpPr>
          <p:cNvPr id="9" name="Down Arrow 8"/>
          <p:cNvSpPr/>
          <p:nvPr/>
        </p:nvSpPr>
        <p:spPr>
          <a:xfrm>
            <a:off x="7772400" y="502920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48294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886700" cy="930274"/>
          </a:xfrm>
        </p:spPr>
        <p:txBody>
          <a:bodyPr/>
          <a:lstStyle/>
          <a:p>
            <a:r>
              <a:rPr lang="en-US" dirty="0" smtClean="0"/>
              <a:t>Detector </a:t>
            </a:r>
            <a:r>
              <a:rPr lang="en-US" dirty="0" smtClean="0"/>
              <a:t>Response Across Pads</a:t>
            </a:r>
            <a:endParaRPr lang="en-US" dirty="0"/>
          </a:p>
        </p:txBody>
      </p:sp>
      <p:sp>
        <p:nvSpPr>
          <p:cNvPr id="5" name="Content Placeholder 4"/>
          <p:cNvSpPr>
            <a:spLocks noGrp="1"/>
          </p:cNvSpPr>
          <p:nvPr>
            <p:ph idx="1"/>
          </p:nvPr>
        </p:nvSpPr>
        <p:spPr>
          <a:xfrm>
            <a:off x="381000" y="1219200"/>
            <a:ext cx="7886700" cy="4351338"/>
          </a:xfrm>
        </p:spPr>
        <p:txBody>
          <a:bodyPr/>
          <a:lstStyle/>
          <a:p>
            <a:r>
              <a:rPr lang="en-US" dirty="0" smtClean="0"/>
              <a:t>Calculate distinct pad pattern, e.g., 3 x 5 pads with 2x6mm</a:t>
            </a:r>
            <a:r>
              <a:rPr lang="en-US" baseline="30000" dirty="0" smtClean="0"/>
              <a:t>2</a:t>
            </a:r>
            <a:r>
              <a:rPr lang="en-US" dirty="0"/>
              <a:t> </a:t>
            </a:r>
            <a:r>
              <a:rPr lang="en-US" dirty="0" smtClean="0"/>
              <a:t>dimensions</a:t>
            </a:r>
            <a:endParaRPr lang="en-US" dirty="0"/>
          </a:p>
        </p:txBody>
      </p:sp>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90800" y="1981200"/>
            <a:ext cx="6234545" cy="3228604"/>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2209800"/>
            <a:ext cx="1915834" cy="1737511"/>
          </a:xfrm>
          <a:prstGeom prst="rect">
            <a:avLst/>
          </a:prstGeom>
        </p:spPr>
      </p:pic>
      <p:pic>
        <p:nvPicPr>
          <p:cNvPr id="6" name="Picture 5"/>
          <p:cNvPicPr>
            <a:picLocks noChangeAspect="1"/>
          </p:cNvPicPr>
          <p:nvPr/>
        </p:nvPicPr>
        <p:blipFill>
          <a:blip r:embed="rId4"/>
          <a:stretch>
            <a:fillRect/>
          </a:stretch>
        </p:blipFill>
        <p:spPr>
          <a:xfrm>
            <a:off x="152401" y="6085516"/>
            <a:ext cx="2057400" cy="754195"/>
          </a:xfrm>
          <a:prstGeom prst="rect">
            <a:avLst/>
          </a:prstGeom>
        </p:spPr>
      </p:pic>
      <p:sp>
        <p:nvSpPr>
          <p:cNvPr id="3" name="Rectangle 2"/>
          <p:cNvSpPr/>
          <p:nvPr/>
        </p:nvSpPr>
        <p:spPr>
          <a:xfrm>
            <a:off x="5105400" y="3124200"/>
            <a:ext cx="1143000" cy="1066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4419600" y="3657600"/>
            <a:ext cx="68580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3" idx="3"/>
          </p:cNvCxnSpPr>
          <p:nvPr/>
        </p:nvCxnSpPr>
        <p:spPr>
          <a:xfrm>
            <a:off x="6248400" y="3657600"/>
            <a:ext cx="60960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895600" y="5410200"/>
            <a:ext cx="5660460" cy="1200329"/>
          </a:xfrm>
          <a:prstGeom prst="rect">
            <a:avLst/>
          </a:prstGeom>
          <a:noFill/>
        </p:spPr>
        <p:txBody>
          <a:bodyPr wrap="none" rtlCol="0">
            <a:spAutoFit/>
          </a:bodyPr>
          <a:lstStyle/>
          <a:p>
            <a:pPr marL="285750" indent="-285750">
              <a:buFont typeface="Arial" panose="020B0604020202020204" pitchFamily="34" charset="0"/>
              <a:buChar char="•"/>
            </a:pPr>
            <a:r>
              <a:rPr lang="en-US" dirty="0" smtClean="0"/>
              <a:t>Initial charge applied to center pad.</a:t>
            </a:r>
          </a:p>
          <a:p>
            <a:pPr marL="285750" indent="-285750">
              <a:buFont typeface="Arial" panose="020B0604020202020204" pitchFamily="34" charset="0"/>
              <a:buChar char="•"/>
            </a:pPr>
            <a:r>
              <a:rPr lang="en-US" dirty="0" smtClean="0"/>
              <a:t>Charge cloud spreads in 2D and induces signals in pads.</a:t>
            </a:r>
          </a:p>
          <a:p>
            <a:pPr marL="285750" indent="-285750">
              <a:buFont typeface="Arial" panose="020B0604020202020204" pitchFamily="34" charset="0"/>
              <a:buChar char="•"/>
            </a:pPr>
            <a:r>
              <a:rPr lang="en-US" dirty="0" smtClean="0"/>
              <a:t>Easy to achieve across 2mm pads.</a:t>
            </a:r>
          </a:p>
          <a:p>
            <a:pPr marL="285750" indent="-285750">
              <a:buFont typeface="Arial" panose="020B0604020202020204" pitchFamily="34" charset="0"/>
              <a:buChar char="•"/>
            </a:pPr>
            <a:r>
              <a:rPr lang="en-US" dirty="0" smtClean="0"/>
              <a:t>Not so easy across 6 mm.</a:t>
            </a:r>
            <a:endParaRPr lang="en-US" dirty="0"/>
          </a:p>
        </p:txBody>
      </p:sp>
    </p:spTree>
    <p:extLst>
      <p:ext uri="{BB962C8B-B14F-4D97-AF65-F5344CB8AC3E}">
        <p14:creationId xmlns:p14="http://schemas.microsoft.com/office/powerpoint/2010/main" val="37838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76200" y="6289170"/>
            <a:ext cx="1447800" cy="530730"/>
          </a:xfrm>
          <a:prstGeom prst="rect">
            <a:avLst/>
          </a:prstGeom>
        </p:spPr>
      </p:pic>
      <p:sp>
        <p:nvSpPr>
          <p:cNvPr id="2" name="Title 1"/>
          <p:cNvSpPr>
            <a:spLocks noGrp="1"/>
          </p:cNvSpPr>
          <p:nvPr>
            <p:ph type="title"/>
          </p:nvPr>
        </p:nvSpPr>
        <p:spPr>
          <a:xfrm>
            <a:off x="533400" y="304800"/>
            <a:ext cx="8229600" cy="579438"/>
          </a:xfrm>
        </p:spPr>
        <p:txBody>
          <a:bodyPr>
            <a:normAutofit fontScale="90000"/>
          </a:bodyPr>
          <a:lstStyle/>
          <a:p>
            <a:r>
              <a:rPr lang="en-US" dirty="0" smtClean="0"/>
              <a:t>Final Results on </a:t>
            </a:r>
            <a:r>
              <a:rPr lang="en-US" dirty="0" err="1" smtClean="0"/>
              <a:t>Minidrift</a:t>
            </a:r>
            <a:r>
              <a:rPr lang="en-US" dirty="0" smtClean="0"/>
              <a:t> GEM Detector</a:t>
            </a:r>
            <a:endParaRPr lang="en-US" dirty="0"/>
          </a:p>
        </p:txBody>
      </p:sp>
      <p:sp>
        <p:nvSpPr>
          <p:cNvPr id="3" name="Footer Placeholder 2"/>
          <p:cNvSpPr>
            <a:spLocks noGrp="1"/>
          </p:cNvSpPr>
          <p:nvPr>
            <p:ph type="ftr" sz="quarter" idx="11"/>
          </p:nvPr>
        </p:nvSpPr>
        <p:spPr/>
        <p:txBody>
          <a:bodyPr/>
          <a:lstStyle/>
          <a:p>
            <a:r>
              <a:rPr lang="en-US" smtClean="0"/>
              <a:t>C.Woody, EIC R&amp;D Committee Meeting, 7/9/15</a:t>
            </a:r>
            <a:endParaRPr lang="en-US" dirty="0"/>
          </a:p>
        </p:txBody>
      </p:sp>
      <p:sp>
        <p:nvSpPr>
          <p:cNvPr id="4" name="Slide Number Placeholder 3"/>
          <p:cNvSpPr>
            <a:spLocks noGrp="1"/>
          </p:cNvSpPr>
          <p:nvPr>
            <p:ph type="sldNum" sz="quarter" idx="12"/>
          </p:nvPr>
        </p:nvSpPr>
        <p:spPr/>
        <p:txBody>
          <a:bodyPr/>
          <a:lstStyle/>
          <a:p>
            <a:fld id="{59EA4CFA-C3DC-4ADB-8A77-9C015038EFD0}" type="slidenum">
              <a:rPr lang="en-US" smtClean="0"/>
              <a:pPr/>
              <a:t>5</a:t>
            </a:fld>
            <a:endParaRPr lang="en-US" dirty="0"/>
          </a:p>
        </p:txBody>
      </p:sp>
      <p:sp>
        <p:nvSpPr>
          <p:cNvPr id="9" name="TextBox 8"/>
          <p:cNvSpPr txBox="1"/>
          <p:nvPr/>
        </p:nvSpPr>
        <p:spPr>
          <a:xfrm>
            <a:off x="1368142" y="1002268"/>
            <a:ext cx="2159566" cy="369332"/>
          </a:xfrm>
          <a:prstGeom prst="rect">
            <a:avLst/>
          </a:prstGeom>
          <a:noFill/>
        </p:spPr>
        <p:txBody>
          <a:bodyPr wrap="none" rtlCol="0">
            <a:spAutoFit/>
          </a:bodyPr>
          <a:lstStyle/>
          <a:p>
            <a:r>
              <a:rPr lang="en-US" dirty="0" smtClean="0">
                <a:solidFill>
                  <a:schemeClr val="accent2"/>
                </a:solidFill>
              </a:rPr>
              <a:t>Position Resolution</a:t>
            </a:r>
            <a:endParaRPr lang="en-US" dirty="0">
              <a:solidFill>
                <a:schemeClr val="accent2"/>
              </a:solidFill>
            </a:endParaRPr>
          </a:p>
        </p:txBody>
      </p:sp>
      <p:sp>
        <p:nvSpPr>
          <p:cNvPr id="10" name="TextBox 9"/>
          <p:cNvSpPr txBox="1"/>
          <p:nvPr/>
        </p:nvSpPr>
        <p:spPr>
          <a:xfrm>
            <a:off x="5638800" y="1002268"/>
            <a:ext cx="2133918" cy="369332"/>
          </a:xfrm>
          <a:prstGeom prst="rect">
            <a:avLst/>
          </a:prstGeom>
          <a:noFill/>
        </p:spPr>
        <p:txBody>
          <a:bodyPr wrap="none" rtlCol="0">
            <a:spAutoFit/>
          </a:bodyPr>
          <a:lstStyle/>
          <a:p>
            <a:r>
              <a:rPr lang="en-US" dirty="0" smtClean="0">
                <a:solidFill>
                  <a:schemeClr val="accent2"/>
                </a:solidFill>
              </a:rPr>
              <a:t>Angular Resolution</a:t>
            </a:r>
            <a:endParaRPr lang="en-US" dirty="0">
              <a:solidFill>
                <a:schemeClr val="accent2"/>
              </a:solidFill>
            </a:endParaRPr>
          </a:p>
        </p:txBody>
      </p:sp>
      <p:sp>
        <p:nvSpPr>
          <p:cNvPr id="11" name="TextBox 10"/>
          <p:cNvSpPr txBox="1"/>
          <p:nvPr/>
        </p:nvSpPr>
        <p:spPr>
          <a:xfrm>
            <a:off x="1219200" y="4038600"/>
            <a:ext cx="6934200" cy="2339102"/>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solidFill>
                  <a:schemeClr val="accent2"/>
                </a:solidFill>
              </a:rPr>
              <a:t>Chevrons : 2x10 mm</a:t>
            </a:r>
            <a:r>
              <a:rPr lang="en-US" sz="1600" baseline="30000" dirty="0" smtClean="0">
                <a:solidFill>
                  <a:schemeClr val="accent2"/>
                </a:solidFill>
              </a:rPr>
              <a:t>2</a:t>
            </a:r>
            <a:r>
              <a:rPr lang="en-US" sz="1600" dirty="0" smtClean="0">
                <a:solidFill>
                  <a:schemeClr val="accent2"/>
                </a:solidFill>
              </a:rPr>
              <a:t> pads containing interleaving zigzag electrodes with a 0.5 </a:t>
            </a:r>
            <a:r>
              <a:rPr lang="en-US" sz="1600" dirty="0" smtClean="0">
                <a:solidFill>
                  <a:schemeClr val="accent2"/>
                </a:solidFill>
                <a:latin typeface="Symbol" panose="05050102010706020507" pitchFamily="18" charset="2"/>
              </a:rPr>
              <a:t>m</a:t>
            </a:r>
            <a:r>
              <a:rPr lang="en-US" sz="1600" dirty="0" smtClean="0">
                <a:solidFill>
                  <a:schemeClr val="accent2"/>
                </a:solidFill>
              </a:rPr>
              <a:t>m pitch</a:t>
            </a:r>
          </a:p>
          <a:p>
            <a:pPr marL="285750" indent="-285750">
              <a:buFont typeface="Arial" panose="020B0604020202020204" pitchFamily="34" charset="0"/>
              <a:buChar char="•"/>
            </a:pPr>
            <a:endParaRPr lang="en-US" sz="600" dirty="0" smtClean="0">
              <a:solidFill>
                <a:schemeClr val="accent2"/>
              </a:solidFill>
            </a:endParaRPr>
          </a:p>
          <a:p>
            <a:pPr marL="285750" indent="-285750">
              <a:buFont typeface="Arial" panose="020B0604020202020204" pitchFamily="34" charset="0"/>
              <a:buChar char="•"/>
            </a:pPr>
            <a:r>
              <a:rPr lang="en-US" sz="1600" dirty="0" smtClean="0">
                <a:solidFill>
                  <a:schemeClr val="accent2"/>
                </a:solidFill>
              </a:rPr>
              <a:t>Strips: COMPASS style XY strips (80 </a:t>
            </a:r>
            <a:r>
              <a:rPr lang="en-US" sz="1600" dirty="0" smtClean="0">
                <a:solidFill>
                  <a:schemeClr val="accent2"/>
                </a:solidFill>
                <a:latin typeface="Symbol" panose="05050102010706020507" pitchFamily="18" charset="2"/>
              </a:rPr>
              <a:t>m</a:t>
            </a:r>
            <a:r>
              <a:rPr lang="en-US" sz="1600" dirty="0" smtClean="0">
                <a:solidFill>
                  <a:schemeClr val="accent2"/>
                </a:solidFill>
              </a:rPr>
              <a:t>m top and 350 </a:t>
            </a:r>
            <a:r>
              <a:rPr lang="en-US" sz="1600" dirty="0" smtClean="0">
                <a:solidFill>
                  <a:schemeClr val="accent2"/>
                </a:solidFill>
                <a:latin typeface="Symbol" panose="05050102010706020507" pitchFamily="18" charset="2"/>
              </a:rPr>
              <a:t>m</a:t>
            </a:r>
            <a:r>
              <a:rPr lang="en-US" sz="1600" dirty="0" smtClean="0">
                <a:solidFill>
                  <a:schemeClr val="accent2"/>
                </a:solidFill>
              </a:rPr>
              <a:t>m bottom) each with a 400 </a:t>
            </a:r>
            <a:r>
              <a:rPr lang="en-US" sz="1600" dirty="0" smtClean="0">
                <a:solidFill>
                  <a:schemeClr val="accent2"/>
                </a:solidFill>
                <a:latin typeface="Symbol" panose="05050102010706020507" pitchFamily="18" charset="2"/>
              </a:rPr>
              <a:t>m</a:t>
            </a:r>
            <a:r>
              <a:rPr lang="en-US" sz="1600" dirty="0" smtClean="0">
                <a:solidFill>
                  <a:schemeClr val="accent2"/>
                </a:solidFill>
              </a:rPr>
              <a:t>m pitch</a:t>
            </a:r>
          </a:p>
          <a:p>
            <a:pPr marL="285750" indent="-285750">
              <a:buFont typeface="Arial" panose="020B0604020202020204" pitchFamily="34" charset="0"/>
              <a:buChar char="•"/>
            </a:pPr>
            <a:endParaRPr lang="en-US" sz="600" dirty="0" smtClean="0">
              <a:solidFill>
                <a:schemeClr val="accent2"/>
              </a:solidFill>
            </a:endParaRPr>
          </a:p>
          <a:p>
            <a:pPr marL="285750" indent="-285750">
              <a:buFont typeface="Arial" panose="020B0604020202020204" pitchFamily="34" charset="0"/>
              <a:buChar char="•"/>
            </a:pPr>
            <a:r>
              <a:rPr lang="en-US" sz="1600" dirty="0" smtClean="0">
                <a:solidFill>
                  <a:schemeClr val="accent2"/>
                </a:solidFill>
              </a:rPr>
              <a:t>Time Slice Method uses centroid found in each time bin and central time value of each time bin to fit a vector in the drift gap</a:t>
            </a:r>
          </a:p>
          <a:p>
            <a:pPr marL="285750" indent="-285750">
              <a:buFont typeface="Arial" panose="020B0604020202020204" pitchFamily="34" charset="0"/>
              <a:buChar char="•"/>
            </a:pPr>
            <a:endParaRPr lang="en-US" sz="600" dirty="0" smtClean="0">
              <a:solidFill>
                <a:schemeClr val="accent2"/>
              </a:solidFill>
            </a:endParaRPr>
          </a:p>
          <a:p>
            <a:pPr marL="285750" indent="-285750">
              <a:buFont typeface="Arial" panose="020B0604020202020204" pitchFamily="34" charset="0"/>
              <a:buChar char="•"/>
            </a:pPr>
            <a:r>
              <a:rPr lang="en-US" sz="1600" dirty="0" smtClean="0">
                <a:solidFill>
                  <a:srgbClr val="FF0000"/>
                </a:solidFill>
              </a:rPr>
              <a:t>Final results are being written up and submitted for publication in the </a:t>
            </a:r>
          </a:p>
          <a:p>
            <a:r>
              <a:rPr lang="en-US" sz="1600" dirty="0">
                <a:solidFill>
                  <a:srgbClr val="FF0000"/>
                </a:solidFill>
              </a:rPr>
              <a:t> </a:t>
            </a:r>
            <a:r>
              <a:rPr lang="en-US" sz="1600" dirty="0" smtClean="0">
                <a:solidFill>
                  <a:srgbClr val="FF0000"/>
                </a:solidFill>
              </a:rPr>
              <a:t>    IEEE Transactions on Nuclear Science </a:t>
            </a:r>
            <a:endParaRPr lang="en-US" sz="1600" dirty="0">
              <a:solidFill>
                <a:srgbClr val="FF0000"/>
              </a:solidFill>
            </a:endParaRPr>
          </a:p>
        </p:txBody>
      </p:sp>
      <p:pic>
        <p:nvPicPr>
          <p:cNvPr id="12" name="Picture 11"/>
          <p:cNvPicPr preferRelativeResize="0">
            <a:picLocks noChangeAspect="1"/>
          </p:cNvPicPr>
          <p:nvPr/>
        </p:nvPicPr>
        <p:blipFill rotWithShape="1">
          <a:blip r:embed="rId3"/>
          <a:srcRect t="10494"/>
          <a:stretch/>
        </p:blipFill>
        <p:spPr>
          <a:xfrm>
            <a:off x="390525" y="1371600"/>
            <a:ext cx="4114800" cy="2762250"/>
          </a:xfrm>
          <a:prstGeom prst="rect">
            <a:avLst/>
          </a:prstGeom>
        </p:spPr>
      </p:pic>
      <p:pic>
        <p:nvPicPr>
          <p:cNvPr id="13" name="Picture 12"/>
          <p:cNvPicPr preferRelativeResize="0">
            <a:picLocks noChangeAspect="1"/>
          </p:cNvPicPr>
          <p:nvPr/>
        </p:nvPicPr>
        <p:blipFill rotWithShape="1">
          <a:blip r:embed="rId4"/>
          <a:srcRect t="9876"/>
          <a:stretch/>
        </p:blipFill>
        <p:spPr>
          <a:xfrm>
            <a:off x="4648200" y="1333500"/>
            <a:ext cx="4114800" cy="2781300"/>
          </a:xfrm>
          <a:prstGeom prst="rect">
            <a:avLst/>
          </a:prstGeom>
        </p:spPr>
      </p:pic>
    </p:spTree>
    <p:extLst>
      <p:ext uri="{BB962C8B-B14F-4D97-AF65-F5344CB8AC3E}">
        <p14:creationId xmlns:p14="http://schemas.microsoft.com/office/powerpoint/2010/main" val="36695902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655638"/>
          </a:xfrm>
        </p:spPr>
        <p:txBody>
          <a:bodyPr>
            <a:normAutofit/>
          </a:bodyPr>
          <a:lstStyle/>
          <a:p>
            <a:r>
              <a:rPr lang="en-US" dirty="0"/>
              <a:t>T</a:t>
            </a:r>
            <a:r>
              <a:rPr lang="en-US" dirty="0" smtClean="0"/>
              <a:t>he Actual Detector</a:t>
            </a:r>
            <a:endParaRPr lang="en-US" dirty="0"/>
          </a:p>
        </p:txBody>
      </p:sp>
      <p:sp>
        <p:nvSpPr>
          <p:cNvPr id="3" name="Footer Placeholder 2"/>
          <p:cNvSpPr>
            <a:spLocks noGrp="1"/>
          </p:cNvSpPr>
          <p:nvPr>
            <p:ph type="ftr" sz="quarter" idx="11"/>
          </p:nvPr>
        </p:nvSpPr>
        <p:spPr/>
        <p:txBody>
          <a:bodyPr/>
          <a:lstStyle/>
          <a:p>
            <a:r>
              <a:rPr lang="en-US" smtClean="0"/>
              <a:t>C.Woody, EIC R&amp;D Committee Meeting, 7/9/15</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9166" r="10625"/>
          <a:stretch/>
        </p:blipFill>
        <p:spPr>
          <a:xfrm>
            <a:off x="5105400" y="3810000"/>
            <a:ext cx="3657600" cy="2565071"/>
          </a:xfrm>
          <a:prstGeom prst="rect">
            <a:avLst/>
          </a:prstGeom>
        </p:spPr>
      </p:pic>
      <p:sp>
        <p:nvSpPr>
          <p:cNvPr id="5" name="Slide Number Placeholder 4"/>
          <p:cNvSpPr>
            <a:spLocks noGrp="1"/>
          </p:cNvSpPr>
          <p:nvPr>
            <p:ph type="sldNum" sz="quarter" idx="12"/>
          </p:nvPr>
        </p:nvSpPr>
        <p:spPr/>
        <p:txBody>
          <a:bodyPr/>
          <a:lstStyle/>
          <a:p>
            <a:fld id="{59EA4CFA-C3DC-4ADB-8A77-9C015038EFD0}" type="slidenum">
              <a:rPr lang="en-US" smtClean="0"/>
              <a:pPr/>
              <a:t>6</a:t>
            </a:fld>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1000" y="914400"/>
            <a:ext cx="4800600" cy="2700338"/>
          </a:xfrm>
          <a:prstGeom prst="rect">
            <a:avLst/>
          </a:prstGeom>
        </p:spPr>
      </p:pic>
      <p:sp>
        <p:nvSpPr>
          <p:cNvPr id="9" name="TextBox 8"/>
          <p:cNvSpPr txBox="1"/>
          <p:nvPr/>
        </p:nvSpPr>
        <p:spPr>
          <a:xfrm>
            <a:off x="304800" y="4114800"/>
            <a:ext cx="4495800" cy="2062103"/>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solidFill>
                  <a:schemeClr val="accent2"/>
                </a:solidFill>
              </a:rPr>
              <a:t>Three sided field cage allows for installation of a fourth foil side or a wire frame that allows passage of Cherenkov light to the photosensitive GEM detector</a:t>
            </a:r>
          </a:p>
          <a:p>
            <a:r>
              <a:rPr lang="en-US" sz="1600" dirty="0" smtClean="0">
                <a:solidFill>
                  <a:schemeClr val="accent2"/>
                </a:solidFill>
              </a:rPr>
              <a:t> </a:t>
            </a:r>
          </a:p>
          <a:p>
            <a:pPr marL="285750" indent="-285750">
              <a:buFont typeface="Arial" panose="020B0604020202020204" pitchFamily="34" charset="0"/>
              <a:buChar char="•"/>
            </a:pPr>
            <a:r>
              <a:rPr lang="en-US" sz="1600" dirty="0" smtClean="0">
                <a:solidFill>
                  <a:schemeClr val="accent2"/>
                </a:solidFill>
              </a:rPr>
              <a:t>Photosensitive GEM is mounted on a movable stage to allow varying its position relative to the TPC detector</a:t>
            </a:r>
            <a:endParaRPr lang="en-US" sz="1600" dirty="0">
              <a:solidFill>
                <a:schemeClr val="accent2"/>
              </a:solidFill>
            </a:endParaRPr>
          </a:p>
        </p:txBody>
      </p:sp>
      <p:sp>
        <p:nvSpPr>
          <p:cNvPr id="10" name="TextBox 9"/>
          <p:cNvSpPr txBox="1"/>
          <p:nvPr/>
        </p:nvSpPr>
        <p:spPr>
          <a:xfrm>
            <a:off x="5181600" y="4907869"/>
            <a:ext cx="1223412" cy="369332"/>
          </a:xfrm>
          <a:prstGeom prst="rect">
            <a:avLst/>
          </a:prstGeom>
          <a:noFill/>
        </p:spPr>
        <p:txBody>
          <a:bodyPr wrap="none" rtlCol="0">
            <a:spAutoFit/>
          </a:bodyPr>
          <a:lstStyle/>
          <a:p>
            <a:r>
              <a:rPr lang="en-US" dirty="0" smtClean="0">
                <a:solidFill>
                  <a:srgbClr val="FFFF00"/>
                </a:solidFill>
              </a:rPr>
              <a:t>Laser port</a:t>
            </a:r>
            <a:endParaRPr lang="en-US" dirty="0">
              <a:solidFill>
                <a:srgbClr val="FFFF00"/>
              </a:solidFill>
            </a:endParaRPr>
          </a:p>
        </p:txBody>
      </p:sp>
      <p:sp>
        <p:nvSpPr>
          <p:cNvPr id="11" name="TextBox 10"/>
          <p:cNvSpPr txBox="1"/>
          <p:nvPr/>
        </p:nvSpPr>
        <p:spPr>
          <a:xfrm>
            <a:off x="7077923" y="3825709"/>
            <a:ext cx="1685077" cy="369332"/>
          </a:xfrm>
          <a:prstGeom prst="rect">
            <a:avLst/>
          </a:prstGeom>
          <a:noFill/>
        </p:spPr>
        <p:txBody>
          <a:bodyPr wrap="none" rtlCol="0">
            <a:spAutoFit/>
          </a:bodyPr>
          <a:lstStyle/>
          <a:p>
            <a:r>
              <a:rPr lang="en-US" dirty="0" smtClean="0">
                <a:solidFill>
                  <a:srgbClr val="FFFF00"/>
                </a:solidFill>
              </a:rPr>
              <a:t>HV connection</a:t>
            </a:r>
            <a:endParaRPr lang="en-US" dirty="0">
              <a:solidFill>
                <a:srgbClr val="FFFF00"/>
              </a:solidFill>
            </a:endParaRPr>
          </a:p>
        </p:txBody>
      </p:sp>
      <p:cxnSp>
        <p:nvCxnSpPr>
          <p:cNvPr id="13" name="Straight Arrow Connector 12"/>
          <p:cNvCxnSpPr>
            <a:stCxn id="11" idx="1"/>
          </p:cNvCxnSpPr>
          <p:nvPr/>
        </p:nvCxnSpPr>
        <p:spPr>
          <a:xfrm flipH="1">
            <a:off x="6705600" y="4010375"/>
            <a:ext cx="372323" cy="0"/>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5562600" y="4562476"/>
            <a:ext cx="230706" cy="345394"/>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077923" y="5705476"/>
            <a:ext cx="1484124" cy="646331"/>
          </a:xfrm>
          <a:prstGeom prst="rect">
            <a:avLst/>
          </a:prstGeom>
          <a:noFill/>
        </p:spPr>
        <p:txBody>
          <a:bodyPr wrap="none" rtlCol="0">
            <a:spAutoFit/>
          </a:bodyPr>
          <a:lstStyle/>
          <a:p>
            <a:pPr algn="ctr"/>
            <a:r>
              <a:rPr lang="en-US" dirty="0" smtClean="0">
                <a:solidFill>
                  <a:srgbClr val="FFFF00"/>
                </a:solidFill>
              </a:rPr>
              <a:t>Transparent </a:t>
            </a:r>
          </a:p>
          <a:p>
            <a:pPr algn="ctr"/>
            <a:r>
              <a:rPr lang="en-US" dirty="0" smtClean="0">
                <a:solidFill>
                  <a:srgbClr val="FFFF00"/>
                </a:solidFill>
              </a:rPr>
              <a:t>Window</a:t>
            </a:r>
            <a:endParaRPr lang="en-US" dirty="0">
              <a:solidFill>
                <a:srgbClr val="FFFF00"/>
              </a:solidFill>
            </a:endParaRPr>
          </a:p>
        </p:txBody>
      </p:sp>
      <p:cxnSp>
        <p:nvCxnSpPr>
          <p:cNvPr id="21" name="Straight Arrow Connector 20"/>
          <p:cNvCxnSpPr>
            <a:stCxn id="20" idx="0"/>
          </p:cNvCxnSpPr>
          <p:nvPr/>
        </p:nvCxnSpPr>
        <p:spPr>
          <a:xfrm flipH="1" flipV="1">
            <a:off x="7543800" y="5191590"/>
            <a:ext cx="276185" cy="513886"/>
          </a:xfrm>
          <a:prstGeom prst="straightConnector1">
            <a:avLst/>
          </a:prstGeom>
          <a:ln w="28575">
            <a:solidFill>
              <a:srgbClr val="FFFF00"/>
            </a:solidFill>
            <a:tailEnd type="arrow"/>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4"/>
          <a:stretch>
            <a:fillRect/>
          </a:stretch>
        </p:blipFill>
        <p:spPr>
          <a:xfrm>
            <a:off x="76200" y="6289170"/>
            <a:ext cx="1447800" cy="530730"/>
          </a:xfrm>
          <a:prstGeom prst="rect">
            <a:avLst/>
          </a:prstGeom>
        </p:spPr>
      </p:pic>
      <p:pic>
        <p:nvPicPr>
          <p:cNvPr id="6" name="Picture 5"/>
          <p:cNvPicPr>
            <a:picLocks noChangeAspect="1"/>
          </p:cNvPicPr>
          <p:nvPr/>
        </p:nvPicPr>
        <p:blipFill>
          <a:blip r:embed="rId5"/>
          <a:stretch>
            <a:fillRect/>
          </a:stretch>
        </p:blipFill>
        <p:spPr>
          <a:xfrm>
            <a:off x="9525" y="990600"/>
            <a:ext cx="4038944" cy="2690558"/>
          </a:xfrm>
          <a:prstGeom prst="rect">
            <a:avLst/>
          </a:prstGeom>
          <a:solidFill>
            <a:schemeClr val="bg1"/>
          </a:solidFill>
        </p:spPr>
      </p:pic>
    </p:spTree>
    <p:extLst>
      <p:ext uri="{BB962C8B-B14F-4D97-AF65-F5344CB8AC3E}">
        <p14:creationId xmlns:p14="http://schemas.microsoft.com/office/powerpoint/2010/main" val="3784797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xfrm>
            <a:off x="1143000" y="228600"/>
            <a:ext cx="6286500" cy="762000"/>
          </a:xfrm>
        </p:spPr>
        <p:txBody>
          <a:bodyPr>
            <a:noAutofit/>
          </a:bodyPr>
          <a:lstStyle/>
          <a:p>
            <a:r>
              <a:rPr lang="en-US" sz="2800" dirty="0" smtClean="0"/>
              <a:t>Field Distortions with One Plane of Wires for Field Cage</a:t>
            </a:r>
            <a:endParaRPr lang="en-US" sz="2800" dirty="0"/>
          </a:p>
        </p:txBody>
      </p:sp>
      <p:sp>
        <p:nvSpPr>
          <p:cNvPr id="22" name="TextBox 21"/>
          <p:cNvSpPr txBox="1"/>
          <p:nvPr/>
        </p:nvSpPr>
        <p:spPr>
          <a:xfrm>
            <a:off x="1219200" y="1239708"/>
            <a:ext cx="2819400" cy="400110"/>
          </a:xfrm>
          <a:prstGeom prst="rect">
            <a:avLst/>
          </a:prstGeom>
          <a:noFill/>
        </p:spPr>
        <p:txBody>
          <a:bodyPr wrap="square" rtlCol="0">
            <a:spAutoFit/>
          </a:bodyPr>
          <a:lstStyle/>
          <a:p>
            <a:r>
              <a:rPr lang="en-US" sz="2000" dirty="0" smtClean="0">
                <a:solidFill>
                  <a:srgbClr val="C00000"/>
                </a:solidFill>
              </a:rPr>
              <a:t>4 sides of strips</a:t>
            </a:r>
            <a:endParaRPr lang="en-US" sz="2000" dirty="0">
              <a:solidFill>
                <a:srgbClr val="C00000"/>
              </a:solidFill>
            </a:endParaRPr>
          </a:p>
        </p:txBody>
      </p:sp>
      <p:sp>
        <p:nvSpPr>
          <p:cNvPr id="23" name="TextBox 22"/>
          <p:cNvSpPr txBox="1"/>
          <p:nvPr/>
        </p:nvSpPr>
        <p:spPr>
          <a:xfrm>
            <a:off x="4791075" y="1239708"/>
            <a:ext cx="4191000" cy="400110"/>
          </a:xfrm>
          <a:prstGeom prst="rect">
            <a:avLst/>
          </a:prstGeom>
          <a:noFill/>
        </p:spPr>
        <p:txBody>
          <a:bodyPr wrap="square" rtlCol="0">
            <a:spAutoFit/>
          </a:bodyPr>
          <a:lstStyle/>
          <a:p>
            <a:r>
              <a:rPr lang="en-US" sz="2000" dirty="0" smtClean="0">
                <a:solidFill>
                  <a:srgbClr val="C00000"/>
                </a:solidFill>
              </a:rPr>
              <a:t>3 sides of strips + 1 side of wires</a:t>
            </a:r>
            <a:endParaRPr lang="en-US" sz="2000" dirty="0">
              <a:solidFill>
                <a:srgbClr val="C00000"/>
              </a:solidFill>
            </a:endParaRPr>
          </a:p>
        </p:txBody>
      </p:sp>
      <p:sp>
        <p:nvSpPr>
          <p:cNvPr id="25" name="TextBox 24"/>
          <p:cNvSpPr txBox="1"/>
          <p:nvPr/>
        </p:nvSpPr>
        <p:spPr>
          <a:xfrm>
            <a:off x="5514975" y="4926829"/>
            <a:ext cx="2743200" cy="830997"/>
          </a:xfrm>
          <a:prstGeom prst="rect">
            <a:avLst/>
          </a:prstGeom>
          <a:noFill/>
        </p:spPr>
        <p:txBody>
          <a:bodyPr wrap="square" rtlCol="0">
            <a:spAutoFit/>
          </a:bodyPr>
          <a:lstStyle/>
          <a:p>
            <a:r>
              <a:rPr lang="en-US" sz="1600" dirty="0" smtClean="0">
                <a:solidFill>
                  <a:srgbClr val="000099"/>
                </a:solidFill>
              </a:rPr>
              <a:t>Slice in XY plane at mid Z</a:t>
            </a:r>
          </a:p>
          <a:p>
            <a:r>
              <a:rPr lang="en-US" sz="1600" dirty="0">
                <a:solidFill>
                  <a:srgbClr val="000099"/>
                </a:solidFill>
              </a:rPr>
              <a:t>W</a:t>
            </a:r>
            <a:r>
              <a:rPr lang="en-US" sz="1600" dirty="0" smtClean="0">
                <a:solidFill>
                  <a:srgbClr val="000099"/>
                </a:solidFill>
              </a:rPr>
              <a:t>ire plane is at X=0 </a:t>
            </a:r>
          </a:p>
          <a:p>
            <a:endParaRPr lang="en-US" sz="1600" dirty="0">
              <a:solidFill>
                <a:srgbClr val="000099"/>
              </a:solidFill>
            </a:endParaRPr>
          </a:p>
        </p:txBody>
      </p:sp>
      <p:sp>
        <p:nvSpPr>
          <p:cNvPr id="10" name="Footer Placeholder 9"/>
          <p:cNvSpPr>
            <a:spLocks noGrp="1"/>
          </p:cNvSpPr>
          <p:nvPr>
            <p:ph type="ftr" sz="quarter" idx="11"/>
          </p:nvPr>
        </p:nvSpPr>
        <p:spPr/>
        <p:txBody>
          <a:bodyPr/>
          <a:lstStyle/>
          <a:p>
            <a:r>
              <a:rPr lang="en-US" smtClean="0"/>
              <a:t>C.Woody, EIC R&amp;D Committee Meeting, 7/9/15</a:t>
            </a:r>
            <a:endParaRPr lang="en-US" dirty="0"/>
          </a:p>
        </p:txBody>
      </p:sp>
      <p:pic>
        <p:nvPicPr>
          <p:cNvPr id="2048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9400" y="4419600"/>
            <a:ext cx="2743200" cy="19978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7795183" y="6080519"/>
            <a:ext cx="1146468" cy="369332"/>
          </a:xfrm>
          <a:prstGeom prst="rect">
            <a:avLst/>
          </a:prstGeom>
          <a:noFill/>
        </p:spPr>
        <p:txBody>
          <a:bodyPr wrap="none" rtlCol="0">
            <a:spAutoFit/>
          </a:bodyPr>
          <a:lstStyle/>
          <a:p>
            <a:r>
              <a:rPr lang="en-US" dirty="0" err="1" smtClean="0">
                <a:solidFill>
                  <a:srgbClr val="7030A0"/>
                </a:solidFill>
              </a:rPr>
              <a:t>M.Phipps</a:t>
            </a:r>
            <a:endParaRPr lang="en-US" dirty="0">
              <a:solidFill>
                <a:srgbClr val="7030A0"/>
              </a:solidFill>
            </a:endParaRPr>
          </a:p>
        </p:txBody>
      </p:sp>
      <p:sp>
        <p:nvSpPr>
          <p:cNvPr id="2" name="Slide Number Placeholder 1"/>
          <p:cNvSpPr>
            <a:spLocks noGrp="1"/>
          </p:cNvSpPr>
          <p:nvPr>
            <p:ph type="sldNum" sz="quarter" idx="12"/>
          </p:nvPr>
        </p:nvSpPr>
        <p:spPr/>
        <p:txBody>
          <a:bodyPr/>
          <a:lstStyle/>
          <a:p>
            <a:fld id="{59EA4CFA-C3DC-4ADB-8A77-9C015038EFD0}" type="slidenum">
              <a:rPr lang="en-US" smtClean="0"/>
              <a:pPr/>
              <a:t>7</a:t>
            </a:fld>
            <a:endParaRPr lang="en-US" dirty="0"/>
          </a:p>
        </p:txBody>
      </p:sp>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l="52270" t="50081"/>
          <a:stretch/>
        </p:blipFill>
        <p:spPr>
          <a:xfrm>
            <a:off x="4724400" y="1638168"/>
            <a:ext cx="4114800" cy="2781432"/>
          </a:xfrm>
          <a:prstGeom prst="rect">
            <a:avLst/>
          </a:prstGeom>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51818" t="50636"/>
          <a:stretch/>
        </p:blipFill>
        <p:spPr>
          <a:xfrm>
            <a:off x="304800" y="1676400"/>
            <a:ext cx="4114800" cy="2724806"/>
          </a:xfrm>
          <a:prstGeom prst="rect">
            <a:avLst/>
          </a:prstGeom>
        </p:spPr>
      </p:pic>
      <p:pic>
        <p:nvPicPr>
          <p:cNvPr id="12" name="Picture 11"/>
          <p:cNvPicPr>
            <a:picLocks noChangeAspect="1"/>
          </p:cNvPicPr>
          <p:nvPr/>
        </p:nvPicPr>
        <p:blipFill>
          <a:blip r:embed="rId5"/>
          <a:stretch>
            <a:fillRect/>
          </a:stretch>
        </p:blipFill>
        <p:spPr>
          <a:xfrm>
            <a:off x="76200" y="6289170"/>
            <a:ext cx="1447800" cy="530730"/>
          </a:xfrm>
          <a:prstGeom prst="rect">
            <a:avLst/>
          </a:prstGeom>
        </p:spPr>
      </p:pic>
    </p:spTree>
    <p:extLst>
      <p:ext uri="{BB962C8B-B14F-4D97-AF65-F5344CB8AC3E}">
        <p14:creationId xmlns:p14="http://schemas.microsoft.com/office/powerpoint/2010/main" val="10238914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152400"/>
            <a:ext cx="8229600" cy="808038"/>
          </a:xfrm>
        </p:spPr>
        <p:txBody>
          <a:bodyPr>
            <a:normAutofit/>
          </a:bodyPr>
          <a:lstStyle/>
          <a:p>
            <a:r>
              <a:rPr lang="en-US" sz="3200" dirty="0" smtClean="0"/>
              <a:t>First Tests of the TPC GEM</a:t>
            </a:r>
            <a:endParaRPr lang="en-US" sz="3200" dirty="0"/>
          </a:p>
        </p:txBody>
      </p:sp>
      <p:sp>
        <p:nvSpPr>
          <p:cNvPr id="11" name="Footer Placeholder 10"/>
          <p:cNvSpPr>
            <a:spLocks noGrp="1"/>
          </p:cNvSpPr>
          <p:nvPr>
            <p:ph type="ftr" sz="quarter" idx="11"/>
          </p:nvPr>
        </p:nvSpPr>
        <p:spPr/>
        <p:txBody>
          <a:bodyPr/>
          <a:lstStyle/>
          <a:p>
            <a:r>
              <a:rPr lang="en-US" smtClean="0"/>
              <a:t>C.Woody, EIC R&amp;D Committee Meeting, 7/9/15</a:t>
            </a:r>
            <a:endParaRPr lang="en-US" dirty="0"/>
          </a:p>
        </p:txBody>
      </p:sp>
      <p:grpSp>
        <p:nvGrpSpPr>
          <p:cNvPr id="5" name="Group 4"/>
          <p:cNvGrpSpPr/>
          <p:nvPr/>
        </p:nvGrpSpPr>
        <p:grpSpPr>
          <a:xfrm>
            <a:off x="228600" y="1295400"/>
            <a:ext cx="3200400" cy="1919388"/>
            <a:chOff x="504825" y="1219200"/>
            <a:chExt cx="3200400" cy="1919388"/>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825" y="1219200"/>
              <a:ext cx="3200400" cy="1919388"/>
            </a:xfrm>
            <a:prstGeom prst="rect">
              <a:avLst/>
            </a:prstGeom>
          </p:spPr>
        </p:pic>
        <p:sp>
          <p:nvSpPr>
            <p:cNvPr id="4" name="TextBox 3"/>
            <p:cNvSpPr txBox="1"/>
            <p:nvPr/>
          </p:nvSpPr>
          <p:spPr>
            <a:xfrm>
              <a:off x="1066800" y="1339334"/>
              <a:ext cx="651140" cy="307777"/>
            </a:xfrm>
            <a:prstGeom prst="rect">
              <a:avLst/>
            </a:prstGeom>
            <a:noFill/>
          </p:spPr>
          <p:txBody>
            <a:bodyPr wrap="none" rtlCol="0">
              <a:spAutoFit/>
            </a:bodyPr>
            <a:lstStyle/>
            <a:p>
              <a:r>
                <a:rPr lang="en-US" sz="1400" dirty="0" smtClean="0"/>
                <a:t>Fe-55</a:t>
              </a:r>
              <a:endParaRPr lang="en-US" sz="1400" dirty="0"/>
            </a:p>
          </p:txBody>
        </p:sp>
      </p:grpSp>
      <p:pic>
        <p:nvPicPr>
          <p:cNvPr id="7"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76625" y="1628061"/>
            <a:ext cx="2743200" cy="1868214"/>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34125" y="1628061"/>
            <a:ext cx="2743200" cy="1868214"/>
          </a:xfrm>
          <a:prstGeom prst="rect">
            <a:avLst/>
          </a:prstGeom>
        </p:spPr>
      </p:pic>
      <p:sp>
        <p:nvSpPr>
          <p:cNvPr id="9" name="TextBox 8"/>
          <p:cNvSpPr txBox="1"/>
          <p:nvPr/>
        </p:nvSpPr>
        <p:spPr>
          <a:xfrm>
            <a:off x="3476625" y="1123802"/>
            <a:ext cx="5638800" cy="338554"/>
          </a:xfrm>
          <a:prstGeom prst="rect">
            <a:avLst/>
          </a:prstGeom>
          <a:noFill/>
        </p:spPr>
        <p:txBody>
          <a:bodyPr wrap="square" rtlCol="0">
            <a:spAutoFit/>
          </a:bodyPr>
          <a:lstStyle/>
          <a:p>
            <a:pPr algn="ctr"/>
            <a:r>
              <a:rPr lang="en-US" sz="1600" dirty="0" smtClean="0">
                <a:solidFill>
                  <a:srgbClr val="003399"/>
                </a:solidFill>
              </a:rPr>
              <a:t>Scan across chevron pads with collimated X-ray source</a:t>
            </a:r>
            <a:endParaRPr lang="en-US" sz="1600" dirty="0">
              <a:solidFill>
                <a:srgbClr val="003399"/>
              </a:solidFill>
            </a:endParaRPr>
          </a:p>
        </p:txBody>
      </p:sp>
      <p:pic>
        <p:nvPicPr>
          <p:cNvPr id="10" name="Content Placeholder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5912" y="4141336"/>
            <a:ext cx="3291840" cy="2241857"/>
          </a:xfrm>
          <a:prstGeom prst="rect">
            <a:avLst/>
          </a:prstGeom>
        </p:spPr>
      </p:pic>
      <p:sp>
        <p:nvSpPr>
          <p:cNvPr id="13" name="TextBox 12"/>
          <p:cNvSpPr txBox="1"/>
          <p:nvPr/>
        </p:nvSpPr>
        <p:spPr>
          <a:xfrm>
            <a:off x="3764650" y="3764682"/>
            <a:ext cx="3594365" cy="338554"/>
          </a:xfrm>
          <a:prstGeom prst="rect">
            <a:avLst/>
          </a:prstGeom>
          <a:noFill/>
        </p:spPr>
        <p:txBody>
          <a:bodyPr wrap="square" rtlCol="0">
            <a:spAutoFit/>
          </a:bodyPr>
          <a:lstStyle/>
          <a:p>
            <a:pPr algn="ctr"/>
            <a:r>
              <a:rPr lang="en-US" sz="1600" dirty="0" smtClean="0">
                <a:solidFill>
                  <a:srgbClr val="003399"/>
                </a:solidFill>
              </a:rPr>
              <a:t>Position Resolution</a:t>
            </a:r>
            <a:endParaRPr lang="en-US" sz="1600" dirty="0">
              <a:solidFill>
                <a:srgbClr val="003399"/>
              </a:solidFill>
            </a:endParaRPr>
          </a:p>
        </p:txBody>
      </p:sp>
      <p:sp>
        <p:nvSpPr>
          <p:cNvPr id="14" name="TextBox 13"/>
          <p:cNvSpPr txBox="1"/>
          <p:nvPr/>
        </p:nvSpPr>
        <p:spPr>
          <a:xfrm>
            <a:off x="7010400" y="4819650"/>
            <a:ext cx="1905000" cy="523220"/>
          </a:xfrm>
          <a:prstGeom prst="rect">
            <a:avLst/>
          </a:prstGeom>
          <a:noFill/>
        </p:spPr>
        <p:txBody>
          <a:bodyPr wrap="square" rtlCol="0">
            <a:spAutoFit/>
          </a:bodyPr>
          <a:lstStyle/>
          <a:p>
            <a:r>
              <a:rPr lang="en-US" sz="1400" dirty="0" smtClean="0">
                <a:solidFill>
                  <a:srgbClr val="FF0000"/>
                </a:solidFill>
              </a:rPr>
              <a:t>Uncorrected: 132 </a:t>
            </a:r>
            <a:r>
              <a:rPr lang="en-US" sz="1400" dirty="0" smtClean="0">
                <a:solidFill>
                  <a:srgbClr val="FF0000"/>
                </a:solidFill>
                <a:latin typeface="Symbol" panose="05050102010706020507" pitchFamily="18" charset="2"/>
              </a:rPr>
              <a:t>m</a:t>
            </a:r>
            <a:r>
              <a:rPr lang="en-US" sz="1400" dirty="0" smtClean="0">
                <a:solidFill>
                  <a:srgbClr val="FF0000"/>
                </a:solidFill>
              </a:rPr>
              <a:t>m</a:t>
            </a:r>
          </a:p>
          <a:p>
            <a:r>
              <a:rPr lang="en-US" sz="1400" dirty="0" smtClean="0"/>
              <a:t>Corrected: 98 </a:t>
            </a:r>
            <a:r>
              <a:rPr lang="en-US" sz="1400" dirty="0" smtClean="0">
                <a:latin typeface="Symbol" panose="05050102010706020507" pitchFamily="18" charset="2"/>
              </a:rPr>
              <a:t>m</a:t>
            </a:r>
            <a:r>
              <a:rPr lang="en-US" sz="1400" dirty="0" smtClean="0"/>
              <a:t>m</a:t>
            </a:r>
            <a:endParaRPr lang="en-US" sz="1400" dirty="0"/>
          </a:p>
        </p:txBody>
      </p:sp>
      <p:sp>
        <p:nvSpPr>
          <p:cNvPr id="15" name="TextBox 14"/>
          <p:cNvSpPr txBox="1"/>
          <p:nvPr/>
        </p:nvSpPr>
        <p:spPr>
          <a:xfrm>
            <a:off x="184017" y="3530025"/>
            <a:ext cx="3594365" cy="584775"/>
          </a:xfrm>
          <a:prstGeom prst="rect">
            <a:avLst/>
          </a:prstGeom>
          <a:noFill/>
        </p:spPr>
        <p:txBody>
          <a:bodyPr wrap="square" rtlCol="0">
            <a:spAutoFit/>
          </a:bodyPr>
          <a:lstStyle/>
          <a:p>
            <a:pPr algn="ctr"/>
            <a:r>
              <a:rPr lang="en-US" sz="1600" dirty="0" smtClean="0">
                <a:solidFill>
                  <a:srgbClr val="003399"/>
                </a:solidFill>
              </a:rPr>
              <a:t>Reconstructed track with GEMs configured as a </a:t>
            </a:r>
            <a:r>
              <a:rPr lang="en-US" sz="1600" dirty="0" err="1" smtClean="0">
                <a:solidFill>
                  <a:srgbClr val="003399"/>
                </a:solidFill>
              </a:rPr>
              <a:t>Minidrift</a:t>
            </a:r>
            <a:r>
              <a:rPr lang="en-US" sz="1600" dirty="0" smtClean="0">
                <a:solidFill>
                  <a:srgbClr val="003399"/>
                </a:solidFill>
              </a:rPr>
              <a:t> Detector</a:t>
            </a:r>
            <a:endParaRPr lang="en-US" sz="1600" dirty="0">
              <a:solidFill>
                <a:srgbClr val="003399"/>
              </a:solidFill>
            </a:endParaRPr>
          </a:p>
        </p:txBody>
      </p:sp>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5800" y="4191000"/>
            <a:ext cx="2743200" cy="2050958"/>
          </a:xfrm>
          <a:prstGeom prst="rect">
            <a:avLst/>
          </a:prstGeom>
          <a:noFill/>
          <a:ln>
            <a:noFill/>
          </a:ln>
        </p:spPr>
      </p:pic>
      <p:sp>
        <p:nvSpPr>
          <p:cNvPr id="6" name="Slide Number Placeholder 5"/>
          <p:cNvSpPr>
            <a:spLocks noGrp="1"/>
          </p:cNvSpPr>
          <p:nvPr>
            <p:ph type="sldNum" sz="quarter" idx="12"/>
          </p:nvPr>
        </p:nvSpPr>
        <p:spPr/>
        <p:txBody>
          <a:bodyPr/>
          <a:lstStyle/>
          <a:p>
            <a:fld id="{59EA4CFA-C3DC-4ADB-8A77-9C015038EFD0}" type="slidenum">
              <a:rPr lang="en-US" smtClean="0"/>
              <a:pPr/>
              <a:t>8</a:t>
            </a:fld>
            <a:endParaRPr lang="en-US" dirty="0"/>
          </a:p>
        </p:txBody>
      </p:sp>
      <p:pic>
        <p:nvPicPr>
          <p:cNvPr id="17" name="Picture 16"/>
          <p:cNvPicPr>
            <a:picLocks noChangeAspect="1"/>
          </p:cNvPicPr>
          <p:nvPr/>
        </p:nvPicPr>
        <p:blipFill>
          <a:blip r:embed="rId7"/>
          <a:stretch>
            <a:fillRect/>
          </a:stretch>
        </p:blipFill>
        <p:spPr>
          <a:xfrm>
            <a:off x="76200" y="6289170"/>
            <a:ext cx="1447800" cy="530730"/>
          </a:xfrm>
          <a:prstGeom prst="rect">
            <a:avLst/>
          </a:prstGeom>
        </p:spPr>
      </p:pic>
    </p:spTree>
    <p:extLst>
      <p:ext uri="{BB962C8B-B14F-4D97-AF65-F5344CB8AC3E}">
        <p14:creationId xmlns:p14="http://schemas.microsoft.com/office/powerpoint/2010/main" val="12926644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C.Woody, EIC R&amp;D Committee Meeting, 7/9/15</a:t>
            </a:r>
            <a:endParaRPr lang="en-US" dirty="0"/>
          </a:p>
        </p:txBody>
      </p:sp>
      <p:sp>
        <p:nvSpPr>
          <p:cNvPr id="5" name="Title 1"/>
          <p:cNvSpPr txBox="1">
            <a:spLocks/>
          </p:cNvSpPr>
          <p:nvPr/>
        </p:nvSpPr>
        <p:spPr>
          <a:xfrm>
            <a:off x="1526381" y="363722"/>
            <a:ext cx="5862638" cy="49441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3600" kern="1200" baseline="0">
                <a:solidFill>
                  <a:srgbClr val="FF0000"/>
                </a:solidFill>
                <a:latin typeface="Arial" pitchFamily="34" charset="0"/>
                <a:ea typeface="+mj-ea"/>
                <a:cs typeface="+mj-cs"/>
              </a:defRPr>
            </a:lvl1pPr>
          </a:lstStyle>
          <a:p>
            <a:r>
              <a:rPr lang="en-US" sz="3200" b="1" dirty="0" smtClean="0">
                <a:latin typeface="Arial" charset="0"/>
              </a:rPr>
              <a:t>Future Plans</a:t>
            </a:r>
            <a:endParaRPr lang="en-US" sz="3200" dirty="0"/>
          </a:p>
        </p:txBody>
      </p:sp>
      <p:sp>
        <p:nvSpPr>
          <p:cNvPr id="2" name="Slide Number Placeholder 1"/>
          <p:cNvSpPr>
            <a:spLocks noGrp="1"/>
          </p:cNvSpPr>
          <p:nvPr>
            <p:ph type="sldNum" sz="quarter" idx="12"/>
          </p:nvPr>
        </p:nvSpPr>
        <p:spPr/>
        <p:txBody>
          <a:bodyPr/>
          <a:lstStyle/>
          <a:p>
            <a:fld id="{59EA4CFA-C3DC-4ADB-8A77-9C015038EFD0}" type="slidenum">
              <a:rPr lang="en-US" smtClean="0"/>
              <a:pPr/>
              <a:t>9</a:t>
            </a:fld>
            <a:endParaRPr lang="en-US" dirty="0"/>
          </a:p>
        </p:txBody>
      </p:sp>
      <p:sp>
        <p:nvSpPr>
          <p:cNvPr id="8" name="Text Box 3"/>
          <p:cNvSpPr txBox="1">
            <a:spLocks noChangeArrowheads="1"/>
          </p:cNvSpPr>
          <p:nvPr/>
        </p:nvSpPr>
        <p:spPr bwMode="auto">
          <a:xfrm>
            <a:off x="609600" y="1142999"/>
            <a:ext cx="7772400"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solidFill>
                  <a:schemeClr val="hlink"/>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Arial Narrow" pitchFamily="34" charset="0"/>
              </a:defRPr>
            </a:lvl1pPr>
            <a:lvl2pPr marL="742950" indent="-285750">
              <a:defRPr>
                <a:solidFill>
                  <a:schemeClr val="tx1"/>
                </a:solidFill>
                <a:latin typeface="Arial Narrow" pitchFamily="34" charset="0"/>
              </a:defRPr>
            </a:lvl2pPr>
            <a:lvl3pPr marL="1143000" indent="-228600">
              <a:defRPr>
                <a:solidFill>
                  <a:schemeClr val="tx1"/>
                </a:solidFill>
                <a:latin typeface="Arial Narrow" pitchFamily="34" charset="0"/>
              </a:defRPr>
            </a:lvl3pPr>
            <a:lvl4pPr marL="1600200" indent="-228600">
              <a:defRPr>
                <a:solidFill>
                  <a:schemeClr val="tx1"/>
                </a:solidFill>
                <a:latin typeface="Arial Narrow" pitchFamily="34" charset="0"/>
              </a:defRPr>
            </a:lvl4pPr>
            <a:lvl5pPr marL="2057400" indent="-228600">
              <a:defRPr>
                <a:solidFill>
                  <a:schemeClr val="tx1"/>
                </a:solidFill>
                <a:latin typeface="Arial Narrow" pitchFamily="34" charset="0"/>
              </a:defRPr>
            </a:lvl5pPr>
            <a:lvl6pPr marL="2514600" indent="-228600" algn="ctr" eaLnBrk="0" fontAlgn="base" hangingPunct="0">
              <a:spcBef>
                <a:spcPct val="0"/>
              </a:spcBef>
              <a:spcAft>
                <a:spcPct val="0"/>
              </a:spcAft>
              <a:defRPr>
                <a:solidFill>
                  <a:schemeClr val="tx1"/>
                </a:solidFill>
                <a:latin typeface="Arial Narrow" pitchFamily="34" charset="0"/>
              </a:defRPr>
            </a:lvl6pPr>
            <a:lvl7pPr marL="2971800" indent="-228600" algn="ctr" eaLnBrk="0" fontAlgn="base" hangingPunct="0">
              <a:spcBef>
                <a:spcPct val="0"/>
              </a:spcBef>
              <a:spcAft>
                <a:spcPct val="0"/>
              </a:spcAft>
              <a:defRPr>
                <a:solidFill>
                  <a:schemeClr val="tx1"/>
                </a:solidFill>
                <a:latin typeface="Arial Narrow" pitchFamily="34" charset="0"/>
              </a:defRPr>
            </a:lvl7pPr>
            <a:lvl8pPr marL="3429000" indent="-228600" algn="ctr" eaLnBrk="0" fontAlgn="base" hangingPunct="0">
              <a:spcBef>
                <a:spcPct val="0"/>
              </a:spcBef>
              <a:spcAft>
                <a:spcPct val="0"/>
              </a:spcAft>
              <a:defRPr>
                <a:solidFill>
                  <a:schemeClr val="tx1"/>
                </a:solidFill>
                <a:latin typeface="Arial Narrow" pitchFamily="34" charset="0"/>
              </a:defRPr>
            </a:lvl8pPr>
            <a:lvl9pPr marL="3886200" indent="-228600" algn="ctr" eaLnBrk="0" fontAlgn="base" hangingPunct="0">
              <a:spcBef>
                <a:spcPct val="0"/>
              </a:spcBef>
              <a:spcAft>
                <a:spcPct val="0"/>
              </a:spcAft>
              <a:defRPr>
                <a:solidFill>
                  <a:schemeClr val="tx1"/>
                </a:solidFill>
                <a:latin typeface="Arial Narrow" pitchFamily="34" charset="0"/>
              </a:defRPr>
            </a:lvl9pPr>
          </a:lstStyle>
          <a:p>
            <a:pPr marL="800100" lvl="1" indent="-342900">
              <a:buClr>
                <a:srgbClr val="C00000"/>
              </a:buClr>
              <a:buSzPct val="75000"/>
              <a:buFont typeface="Wingdings" panose="05000000000000000000" pitchFamily="2" charset="2"/>
              <a:buChar char="q"/>
            </a:pPr>
            <a:r>
              <a:rPr lang="en-US" sz="2000" dirty="0" smtClean="0">
                <a:solidFill>
                  <a:srgbClr val="003399"/>
                </a:solidFill>
              </a:rPr>
              <a:t>Final results on studies done with </a:t>
            </a:r>
            <a:r>
              <a:rPr lang="en-US" sz="2000" dirty="0" err="1" smtClean="0">
                <a:solidFill>
                  <a:srgbClr val="003399"/>
                </a:solidFill>
              </a:rPr>
              <a:t>Minidrift</a:t>
            </a:r>
            <a:r>
              <a:rPr lang="en-US" sz="2000" dirty="0" smtClean="0">
                <a:solidFill>
                  <a:srgbClr val="003399"/>
                </a:solidFill>
              </a:rPr>
              <a:t> GEM detector will be submitted for publication in IEEE TNS within the next few weeks.</a:t>
            </a:r>
            <a:endParaRPr lang="en-US" sz="2000" dirty="0" smtClean="0">
              <a:solidFill>
                <a:srgbClr val="C00000"/>
              </a:solidFill>
            </a:endParaRPr>
          </a:p>
          <a:p>
            <a:pPr lvl="1">
              <a:buClr>
                <a:srgbClr val="C00000"/>
              </a:buClr>
              <a:buSzPct val="75000"/>
              <a:buFont typeface="Wingdings" panose="05000000000000000000" pitchFamily="2" charset="2"/>
              <a:buChar char="q"/>
            </a:pPr>
            <a:endParaRPr lang="en-US" sz="1000" dirty="0" smtClean="0">
              <a:solidFill>
                <a:srgbClr val="C00000"/>
              </a:solidFill>
            </a:endParaRPr>
          </a:p>
          <a:p>
            <a:pPr marL="800100" lvl="1" indent="-342900">
              <a:buClr>
                <a:srgbClr val="C00000"/>
              </a:buClr>
              <a:buSzPct val="75000"/>
              <a:buFont typeface="Wingdings" panose="05000000000000000000" pitchFamily="2" charset="2"/>
              <a:buChar char="q"/>
            </a:pPr>
            <a:r>
              <a:rPr lang="en-US" sz="2000" dirty="0" smtClean="0">
                <a:solidFill>
                  <a:srgbClr val="003399"/>
                </a:solidFill>
              </a:rPr>
              <a:t>Testing will continue on the TPC/Cherenkov prototype detector, focusing mainly on the TPC portion. </a:t>
            </a:r>
          </a:p>
          <a:p>
            <a:pPr marL="1257300" lvl="2" indent="-342900">
              <a:buClr>
                <a:srgbClr val="C00000"/>
              </a:buClr>
              <a:buSzPct val="100000"/>
              <a:buFont typeface="Arial" panose="020B0604020202020204" pitchFamily="34" charset="0"/>
              <a:buChar char="•"/>
            </a:pPr>
            <a:r>
              <a:rPr lang="en-US" sz="2000" dirty="0" smtClean="0">
                <a:solidFill>
                  <a:srgbClr val="003399"/>
                </a:solidFill>
              </a:rPr>
              <a:t>Study various drift gases (</a:t>
            </a:r>
            <a:r>
              <a:rPr lang="en-US" sz="2000" dirty="0" err="1" smtClean="0">
                <a:solidFill>
                  <a:srgbClr val="003399"/>
                </a:solidFill>
              </a:rPr>
              <a:t>Ar</a:t>
            </a:r>
            <a:r>
              <a:rPr lang="en-US" sz="2000" dirty="0" smtClean="0">
                <a:solidFill>
                  <a:srgbClr val="003399"/>
                </a:solidFill>
              </a:rPr>
              <a:t>/CO</a:t>
            </a:r>
            <a:r>
              <a:rPr lang="en-US" sz="2000" baseline="-25000" dirty="0" smtClean="0">
                <a:solidFill>
                  <a:srgbClr val="003399"/>
                </a:solidFill>
              </a:rPr>
              <a:t>2</a:t>
            </a:r>
            <a:r>
              <a:rPr lang="en-US" sz="2000" dirty="0" smtClean="0">
                <a:solidFill>
                  <a:srgbClr val="003399"/>
                </a:solidFill>
              </a:rPr>
              <a:t>, CF</a:t>
            </a:r>
            <a:r>
              <a:rPr lang="en-US" sz="2000" baseline="-25000" dirty="0" smtClean="0">
                <a:solidFill>
                  <a:srgbClr val="003399"/>
                </a:solidFill>
              </a:rPr>
              <a:t>4</a:t>
            </a:r>
            <a:r>
              <a:rPr lang="en-US" sz="2000" dirty="0" smtClean="0">
                <a:solidFill>
                  <a:srgbClr val="003399"/>
                </a:solidFill>
              </a:rPr>
              <a:t>, CF</a:t>
            </a:r>
            <a:r>
              <a:rPr lang="en-US" sz="2000" baseline="-25000" dirty="0" smtClean="0">
                <a:solidFill>
                  <a:srgbClr val="003399"/>
                </a:solidFill>
              </a:rPr>
              <a:t>4</a:t>
            </a:r>
            <a:r>
              <a:rPr lang="en-US" sz="2000" dirty="0" smtClean="0">
                <a:solidFill>
                  <a:srgbClr val="003399"/>
                </a:solidFill>
              </a:rPr>
              <a:t> and Ne mixtures)</a:t>
            </a:r>
          </a:p>
          <a:p>
            <a:pPr marL="1257300" lvl="2" indent="-342900">
              <a:buClr>
                <a:srgbClr val="C00000"/>
              </a:buClr>
              <a:buSzPct val="100000"/>
              <a:buFont typeface="Arial" panose="020B0604020202020204" pitchFamily="34" charset="0"/>
              <a:buChar char="•"/>
            </a:pPr>
            <a:r>
              <a:rPr lang="en-US" sz="2000" dirty="0" smtClean="0">
                <a:solidFill>
                  <a:srgbClr val="003399"/>
                </a:solidFill>
              </a:rPr>
              <a:t>Measure drift velocities, resolutions, charge attachment, ion backflow, </a:t>
            </a:r>
            <a:r>
              <a:rPr lang="en-US" sz="2000" dirty="0" err="1" smtClean="0">
                <a:solidFill>
                  <a:srgbClr val="003399"/>
                </a:solidFill>
              </a:rPr>
              <a:t>etc</a:t>
            </a:r>
            <a:endParaRPr lang="en-US" sz="2000" dirty="0" smtClean="0">
              <a:solidFill>
                <a:srgbClr val="003399"/>
              </a:solidFill>
            </a:endParaRPr>
          </a:p>
          <a:p>
            <a:pPr marL="1257300" lvl="2" indent="-342900">
              <a:buClr>
                <a:srgbClr val="C00000"/>
              </a:buClr>
              <a:buSzPct val="100000"/>
              <a:buFont typeface="Arial" panose="020B0604020202020204" pitchFamily="34" charset="0"/>
              <a:buChar char="•"/>
            </a:pPr>
            <a:r>
              <a:rPr lang="en-US" sz="2000" dirty="0" smtClean="0">
                <a:solidFill>
                  <a:srgbClr val="003399"/>
                </a:solidFill>
              </a:rPr>
              <a:t>Reconstruct cosmic ray tracks over full drift region</a:t>
            </a:r>
          </a:p>
          <a:p>
            <a:pPr marL="1257300" lvl="2" indent="-342900">
              <a:buClr>
                <a:srgbClr val="C00000"/>
              </a:buClr>
              <a:buSzPct val="100000"/>
              <a:buFont typeface="Arial" panose="020B0604020202020204" pitchFamily="34" charset="0"/>
              <a:buChar char="•"/>
            </a:pPr>
            <a:r>
              <a:rPr lang="en-US" sz="2000" dirty="0" smtClean="0">
                <a:solidFill>
                  <a:srgbClr val="003399"/>
                </a:solidFill>
              </a:rPr>
              <a:t>Study HV effects of moving photosensitive GEM close to field cage </a:t>
            </a:r>
          </a:p>
          <a:p>
            <a:pPr marL="628650" lvl="1" indent="-171450">
              <a:buClr>
                <a:srgbClr val="C00000"/>
              </a:buClr>
              <a:buSzPct val="75000"/>
              <a:buFont typeface="Wingdings" panose="05000000000000000000" pitchFamily="2" charset="2"/>
              <a:buChar char="q"/>
            </a:pPr>
            <a:endParaRPr lang="en-US" sz="1000" dirty="0" smtClean="0">
              <a:solidFill>
                <a:srgbClr val="003399"/>
              </a:solidFill>
            </a:endParaRPr>
          </a:p>
          <a:p>
            <a:pPr marL="800100" lvl="1" indent="-342900">
              <a:buClr>
                <a:srgbClr val="C00000"/>
              </a:buClr>
              <a:buSzPct val="75000"/>
              <a:buFont typeface="Wingdings" panose="05000000000000000000" pitchFamily="2" charset="2"/>
              <a:buChar char="q"/>
            </a:pPr>
            <a:r>
              <a:rPr lang="en-US" sz="2000" dirty="0" smtClean="0">
                <a:solidFill>
                  <a:srgbClr val="003399"/>
                </a:solidFill>
              </a:rPr>
              <a:t>Make </a:t>
            </a:r>
            <a:r>
              <a:rPr lang="en-US" sz="2000" dirty="0" err="1" smtClean="0">
                <a:solidFill>
                  <a:srgbClr val="003399"/>
                </a:solidFill>
              </a:rPr>
              <a:t>CsI</a:t>
            </a:r>
            <a:r>
              <a:rPr lang="en-US" sz="2000" dirty="0" smtClean="0">
                <a:solidFill>
                  <a:srgbClr val="003399"/>
                </a:solidFill>
              </a:rPr>
              <a:t> photocathodes and measure QE (with the help of Stony Brook)</a:t>
            </a:r>
          </a:p>
          <a:p>
            <a:pPr lvl="1">
              <a:buClr>
                <a:srgbClr val="C00000"/>
              </a:buClr>
              <a:buSzPct val="75000"/>
              <a:buFont typeface="Wingdings" panose="05000000000000000000" pitchFamily="2" charset="2"/>
              <a:buChar char="q"/>
            </a:pPr>
            <a:endParaRPr lang="en-US" sz="1000" dirty="0" smtClean="0">
              <a:solidFill>
                <a:srgbClr val="003399"/>
              </a:solidFill>
            </a:endParaRPr>
          </a:p>
          <a:p>
            <a:pPr marL="800100" lvl="1" indent="-342900">
              <a:buClr>
                <a:srgbClr val="C00000"/>
              </a:buClr>
              <a:buSzPct val="75000"/>
              <a:buFont typeface="Wingdings" panose="05000000000000000000" pitchFamily="2" charset="2"/>
              <a:buChar char="q"/>
            </a:pPr>
            <a:r>
              <a:rPr lang="en-US" sz="2000" dirty="0" smtClean="0">
                <a:solidFill>
                  <a:srgbClr val="003399"/>
                </a:solidFill>
              </a:rPr>
              <a:t>Install </a:t>
            </a:r>
            <a:r>
              <a:rPr lang="en-US" sz="2000" dirty="0" err="1" smtClean="0">
                <a:solidFill>
                  <a:srgbClr val="003399"/>
                </a:solidFill>
              </a:rPr>
              <a:t>CsI</a:t>
            </a:r>
            <a:r>
              <a:rPr lang="en-US" sz="2000" dirty="0" smtClean="0">
                <a:solidFill>
                  <a:srgbClr val="003399"/>
                </a:solidFill>
              </a:rPr>
              <a:t> photosensitive GEM in detector and study combined detector in the lab with radioactive sources and cosmic rays</a:t>
            </a:r>
          </a:p>
          <a:p>
            <a:pPr lvl="1">
              <a:buClr>
                <a:srgbClr val="C00000"/>
              </a:buClr>
              <a:buSzPct val="75000"/>
              <a:buFont typeface="Wingdings" panose="05000000000000000000" pitchFamily="2" charset="2"/>
              <a:buChar char="q"/>
            </a:pPr>
            <a:endParaRPr lang="en-US" sz="1000" dirty="0" smtClean="0">
              <a:solidFill>
                <a:srgbClr val="003399"/>
              </a:solidFill>
            </a:endParaRPr>
          </a:p>
          <a:p>
            <a:pPr marL="800100" lvl="1" indent="-342900">
              <a:buClr>
                <a:srgbClr val="C00000"/>
              </a:buClr>
              <a:buSzPct val="75000"/>
              <a:buFont typeface="Wingdings" panose="05000000000000000000" pitchFamily="2" charset="2"/>
              <a:buChar char="q"/>
            </a:pPr>
            <a:r>
              <a:rPr lang="en-US" sz="2000" dirty="0" smtClean="0">
                <a:solidFill>
                  <a:srgbClr val="003399"/>
                </a:solidFill>
              </a:rPr>
              <a:t>Test the detector in the beam at </a:t>
            </a:r>
            <a:r>
              <a:rPr lang="en-US" sz="2000" dirty="0" err="1" smtClean="0">
                <a:solidFill>
                  <a:srgbClr val="003399"/>
                </a:solidFill>
              </a:rPr>
              <a:t>Fermilab</a:t>
            </a:r>
            <a:r>
              <a:rPr lang="en-US" sz="2000" dirty="0" smtClean="0">
                <a:solidFill>
                  <a:srgbClr val="003399"/>
                </a:solidFill>
              </a:rPr>
              <a:t> in 2016</a:t>
            </a:r>
            <a:endParaRPr lang="en-US" sz="2000" dirty="0" smtClean="0">
              <a:solidFill>
                <a:srgbClr val="000099"/>
              </a:solidFill>
            </a:endParaRPr>
          </a:p>
        </p:txBody>
      </p:sp>
      <p:pic>
        <p:nvPicPr>
          <p:cNvPr id="6" name="Picture 5"/>
          <p:cNvPicPr>
            <a:picLocks noChangeAspect="1"/>
          </p:cNvPicPr>
          <p:nvPr/>
        </p:nvPicPr>
        <p:blipFill>
          <a:blip r:embed="rId2"/>
          <a:stretch>
            <a:fillRect/>
          </a:stretch>
        </p:blipFill>
        <p:spPr>
          <a:xfrm>
            <a:off x="76200" y="6289170"/>
            <a:ext cx="1447800" cy="530730"/>
          </a:xfrm>
          <a:prstGeom prst="rect">
            <a:avLst/>
          </a:prstGeom>
        </p:spPr>
      </p:pic>
    </p:spTree>
    <p:extLst>
      <p:ext uri="{BB962C8B-B14F-4D97-AF65-F5344CB8AC3E}">
        <p14:creationId xmlns:p14="http://schemas.microsoft.com/office/powerpoint/2010/main" val="1038925087"/>
      </p:ext>
    </p:extLst>
  </p:cSld>
  <p:clrMapOvr>
    <a:masterClrMapping/>
  </p:clrMapOvr>
  <p:timing>
    <p:tnLst>
      <p:par>
        <p:cTn id="1" dur="indefinite" restart="never" nodeType="tmRoot"/>
      </p:par>
    </p:tnLst>
  </p:timing>
</p:sld>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Custom 1">
      <a:dk1>
        <a:srgbClr val="0000CC"/>
      </a:dk1>
      <a:lt1>
        <a:sysClr val="window" lastClr="FFFFFF"/>
      </a:lt1>
      <a:dk2>
        <a:srgbClr val="1F497D"/>
      </a:dk2>
      <a:lt2>
        <a:srgbClr val="EEECE1"/>
      </a:lt2>
      <a:accent1>
        <a:srgbClr val="4F81BD"/>
      </a:accent1>
      <a:accent2>
        <a:srgbClr val="000099"/>
      </a:accent2>
      <a:accent3>
        <a:srgbClr val="000099"/>
      </a:accent3>
      <a:accent4>
        <a:srgbClr val="8064A2"/>
      </a:accent4>
      <a:accent5>
        <a:srgbClr val="4BACC6"/>
      </a:accent5>
      <a:accent6>
        <a:srgbClr val="000099"/>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8100">
          <a:solidFill>
            <a:srgbClr val="FF0000"/>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5900</TotalTime>
  <Words>3169</Words>
  <Application>Microsoft Office PowerPoint</Application>
  <PresentationFormat>On-screen Show (4:3)</PresentationFormat>
  <Paragraphs>423</Paragraphs>
  <Slides>40</Slides>
  <Notes>5</Notes>
  <HiddenSlides>0</HiddenSlides>
  <MMClips>0</MMClips>
  <ScaleCrop>false</ScaleCrop>
  <HeadingPairs>
    <vt:vector size="8" baseType="variant">
      <vt:variant>
        <vt:lpstr>Fonts Used</vt:lpstr>
      </vt:variant>
      <vt:variant>
        <vt:i4>10</vt:i4>
      </vt:variant>
      <vt:variant>
        <vt:lpstr>Theme</vt:lpstr>
      </vt:variant>
      <vt:variant>
        <vt:i4>6</vt:i4>
      </vt:variant>
      <vt:variant>
        <vt:lpstr>Embedded OLE Servers</vt:lpstr>
      </vt:variant>
      <vt:variant>
        <vt:i4>1</vt:i4>
      </vt:variant>
      <vt:variant>
        <vt:lpstr>Slide Titles</vt:lpstr>
      </vt:variant>
      <vt:variant>
        <vt:i4>40</vt:i4>
      </vt:variant>
    </vt:vector>
  </HeadingPairs>
  <TitlesOfParts>
    <vt:vector size="57" baseType="lpstr">
      <vt:lpstr>宋体</vt:lpstr>
      <vt:lpstr>Arial</vt:lpstr>
      <vt:lpstr>Arial Narrow</vt:lpstr>
      <vt:lpstr>Calibri</vt:lpstr>
      <vt:lpstr>Calibri Light</vt:lpstr>
      <vt:lpstr>Cambria Math</vt:lpstr>
      <vt:lpstr>Corbel</vt:lpstr>
      <vt:lpstr>Symbol</vt:lpstr>
      <vt:lpstr>Times New Roman</vt:lpstr>
      <vt:lpstr>Wingdings</vt:lpstr>
      <vt:lpstr>Office Theme</vt:lpstr>
      <vt:lpstr>1_Office Theme</vt:lpstr>
      <vt:lpstr>2_Office Theme</vt:lpstr>
      <vt:lpstr>3_Office Theme</vt:lpstr>
      <vt:lpstr>Parallax</vt:lpstr>
      <vt:lpstr>4_Office Theme</vt:lpstr>
      <vt:lpstr>Worksheet</vt:lpstr>
      <vt:lpstr>RD6 Progress January 2015  </vt:lpstr>
      <vt:lpstr>RD6 Core Program Summary</vt:lpstr>
      <vt:lpstr>Integrated Strategy Leading to EIC.</vt:lpstr>
      <vt:lpstr>4 Year Forward Tracking Plan</vt:lpstr>
      <vt:lpstr>Final Results on Minidrift GEM Detector</vt:lpstr>
      <vt:lpstr>The Actual Detector</vt:lpstr>
      <vt:lpstr>Field Distortions with One Plane of Wires for Field Cage</vt:lpstr>
      <vt:lpstr>First Tests of the TPC GEM</vt:lpstr>
      <vt:lpstr>PowerPoint Presentation</vt:lpstr>
      <vt:lpstr>Impact of Multiple Coulomb Scattering on Tracking in the  2013 FNAL Beam Test with a Stand-alone Geant4 Simulation</vt:lpstr>
      <vt:lpstr>Final Results on Angular Resolution for the large-area GEM with  Zigzag Strip Readout</vt:lpstr>
      <vt:lpstr>Comparison of Resolutions Obtained with Track-error Method with Geometric-Mean Method via Geant4 Simulation</vt:lpstr>
      <vt:lpstr>EIC forward tracker prototype – Common GEM foil design</vt:lpstr>
      <vt:lpstr>EIC forward tracker prototype – Common GEM foil design</vt:lpstr>
      <vt:lpstr>PowerPoint Presentation</vt:lpstr>
      <vt:lpstr>PowerPoint Presentation</vt:lpstr>
      <vt:lpstr>PowerPoint Presentation</vt:lpstr>
      <vt:lpstr>PowerPoint Presentation</vt:lpstr>
      <vt:lpstr>PowerPoint Presentation</vt:lpstr>
      <vt:lpstr>PowerPoint Presentation</vt:lpstr>
      <vt:lpstr>Apparatus for Ion Backflow Measurements</vt:lpstr>
      <vt:lpstr>Ion Backflow Results</vt:lpstr>
      <vt:lpstr>PowerPoint Presentation</vt:lpstr>
      <vt:lpstr>PowerPoint Presentation</vt:lpstr>
      <vt:lpstr>RICH Prototype</vt:lpstr>
      <vt:lpstr>Charge Dispersion</vt:lpstr>
      <vt:lpstr>Telegraph Equation and Detector Effects</vt:lpstr>
      <vt:lpstr>Pad Response Function</vt:lpstr>
      <vt:lpstr>Implications and Next steps.</vt:lpstr>
      <vt:lpstr>Budget Summary (coming year only)</vt:lpstr>
      <vt:lpstr>BACKUPS</vt:lpstr>
      <vt:lpstr>BNL Progress since last meeting</vt:lpstr>
      <vt:lpstr>3 Sided Field Cage + 1 Sided Foil</vt:lpstr>
      <vt:lpstr>EIC forward tracker prototype – Common GEM foil design</vt:lpstr>
      <vt:lpstr>Field Distortions with Addition of Cherenkov Mesh</vt:lpstr>
      <vt:lpstr>Electrostatic Simulation</vt:lpstr>
      <vt:lpstr>TPC GEM Detector with Chevron readout board</vt:lpstr>
      <vt:lpstr>TPC/Cherenkov Detector</vt:lpstr>
      <vt:lpstr>Telegraph Equation and Detector Effects</vt:lpstr>
      <vt:lpstr>Detector Response Across Pads</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Woody</dc:creator>
  <cp:lastModifiedBy>Microsoft account</cp:lastModifiedBy>
  <cp:revision>939</cp:revision>
  <dcterms:created xsi:type="dcterms:W3CDTF">2012-02-22T21:24:35Z</dcterms:created>
  <dcterms:modified xsi:type="dcterms:W3CDTF">2015-07-09T21:00:29Z</dcterms:modified>
</cp:coreProperties>
</file>